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83" r:id="rId25"/>
    <p:sldId id="285" r:id="rId26"/>
    <p:sldId id="287" r:id="rId27"/>
    <p:sldId id="288" r:id="rId28"/>
    <p:sldId id="289" r:id="rId29"/>
    <p:sldId id="291" r:id="rId30"/>
    <p:sldId id="292" r:id="rId31"/>
    <p:sldId id="293" r:id="rId32"/>
    <p:sldId id="294" r:id="rId33"/>
    <p:sldId id="295" r:id="rId34"/>
  </p:sldIdLst>
  <p:sldSz cx="12192000" cy="6858000"/>
  <p:notesSz cx="6858000" cy="9144000"/>
  <p:embeddedFontLst>
    <p:embeddedFont>
      <p:font typeface="Noto Sans KR" panose="020B0600000101010101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8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D86632-2497-4047-8C7F-5026522A88ED}">
  <a:tblStyle styleId="{E0D86632-2497-4047-8C7F-5026522A88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>
        <p:guide orient="horz" pos="38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nchan Kim" userId="d07377527fadd37c" providerId="LiveId" clId="{EE3C4845-2953-4E83-AC33-1C72AB491B45}"/>
    <pc:docChg chg="modSld">
      <pc:chgData name="Eunchan Kim" userId="d07377527fadd37c" providerId="LiveId" clId="{EE3C4845-2953-4E83-AC33-1C72AB491B45}" dt="2024-12-10T11:13:32.115" v="0" actId="20577"/>
      <pc:docMkLst>
        <pc:docMk/>
      </pc:docMkLst>
      <pc:sldChg chg="modSp mod">
        <pc:chgData name="Eunchan Kim" userId="d07377527fadd37c" providerId="LiveId" clId="{EE3C4845-2953-4E83-AC33-1C72AB491B45}" dt="2024-12-10T11:13:32.115" v="0" actId="20577"/>
        <pc:sldMkLst>
          <pc:docMk/>
          <pc:sldMk cId="0" sldId="261"/>
        </pc:sldMkLst>
        <pc:spChg chg="mod">
          <ac:chgData name="Eunchan Kim" userId="d07377527fadd37c" providerId="LiveId" clId="{EE3C4845-2953-4E83-AC33-1C72AB491B45}" dt="2024-12-10T11:13:32.115" v="0" actId="20577"/>
          <ac:spMkLst>
            <pc:docMk/>
            <pc:sldMk cId="0" sldId="261"/>
            <ac:spMk id="103" creationId="{00000000-0000-0000-0000-000000000000}"/>
          </ac:spMkLst>
        </pc:spChg>
      </pc:sldChg>
    </pc:docChg>
  </pc:docChgLst>
  <pc:docChgLst>
    <pc:chgData name="Eunchan Kim" userId="d07377527fadd37c" providerId="LiveId" clId="{6E493CE2-03D1-4A02-9563-F6472A43BDB1}"/>
    <pc:docChg chg="delSld modSld">
      <pc:chgData name="Eunchan Kim" userId="d07377527fadd37c" providerId="LiveId" clId="{6E493CE2-03D1-4A02-9563-F6472A43BDB1}" dt="2024-12-21T09:18:21.024" v="88" actId="47"/>
      <pc:docMkLst>
        <pc:docMk/>
      </pc:docMkLst>
      <pc:sldChg chg="modSp mod">
        <pc:chgData name="Eunchan Kim" userId="d07377527fadd37c" providerId="LiveId" clId="{6E493CE2-03D1-4A02-9563-F6472A43BDB1}" dt="2024-12-21T09:16:14.595" v="75" actId="20577"/>
        <pc:sldMkLst>
          <pc:docMk/>
          <pc:sldMk cId="0" sldId="258"/>
        </pc:sldMkLst>
        <pc:spChg chg="mod">
          <ac:chgData name="Eunchan Kim" userId="d07377527fadd37c" providerId="LiveId" clId="{6E493CE2-03D1-4A02-9563-F6472A43BDB1}" dt="2024-12-21T09:11:16.262" v="15" actId="404"/>
          <ac:spMkLst>
            <pc:docMk/>
            <pc:sldMk cId="0" sldId="258"/>
            <ac:spMk id="70" creationId="{00000000-0000-0000-0000-000000000000}"/>
          </ac:spMkLst>
        </pc:spChg>
        <pc:spChg chg="mod">
          <ac:chgData name="Eunchan Kim" userId="d07377527fadd37c" providerId="LiveId" clId="{6E493CE2-03D1-4A02-9563-F6472A43BDB1}" dt="2024-12-21T09:16:14.595" v="75" actId="20577"/>
          <ac:spMkLst>
            <pc:docMk/>
            <pc:sldMk cId="0" sldId="258"/>
            <ac:spMk id="71" creationId="{00000000-0000-0000-0000-000000000000}"/>
          </ac:spMkLst>
        </pc:spChg>
        <pc:grpChg chg="mod">
          <ac:chgData name="Eunchan Kim" userId="d07377527fadd37c" providerId="LiveId" clId="{6E493CE2-03D1-4A02-9563-F6472A43BDB1}" dt="2024-12-21T09:11:12.805" v="13" actId="1035"/>
          <ac:grpSpMkLst>
            <pc:docMk/>
            <pc:sldMk cId="0" sldId="258"/>
            <ac:grpSpMk id="62" creationId="{00000000-0000-0000-0000-000000000000}"/>
          </ac:grpSpMkLst>
        </pc:grpChg>
        <pc:grpChg chg="mod">
          <ac:chgData name="Eunchan Kim" userId="d07377527fadd37c" providerId="LiveId" clId="{6E493CE2-03D1-4A02-9563-F6472A43BDB1}" dt="2024-12-21T09:11:12.805" v="13" actId="1035"/>
          <ac:grpSpMkLst>
            <pc:docMk/>
            <pc:sldMk cId="0" sldId="258"/>
            <ac:grpSpMk id="66" creationId="{00000000-0000-0000-0000-000000000000}"/>
          </ac:grpSpMkLst>
        </pc:grpChg>
      </pc:sldChg>
      <pc:sldChg chg="modSp mod">
        <pc:chgData name="Eunchan Kim" userId="d07377527fadd37c" providerId="LiveId" clId="{6E493CE2-03D1-4A02-9563-F6472A43BDB1}" dt="2024-12-21T09:10:17.539" v="0" actId="1076"/>
        <pc:sldMkLst>
          <pc:docMk/>
          <pc:sldMk cId="0" sldId="263"/>
        </pc:sldMkLst>
        <pc:spChg chg="mod">
          <ac:chgData name="Eunchan Kim" userId="d07377527fadd37c" providerId="LiveId" clId="{6E493CE2-03D1-4A02-9563-F6472A43BDB1}" dt="2024-12-21T09:10:17.539" v="0" actId="1076"/>
          <ac:spMkLst>
            <pc:docMk/>
            <pc:sldMk cId="0" sldId="263"/>
            <ac:spMk id="132" creationId="{00000000-0000-0000-0000-000000000000}"/>
          </ac:spMkLst>
        </pc:spChg>
      </pc:sldChg>
      <pc:sldChg chg="del">
        <pc:chgData name="Eunchan Kim" userId="d07377527fadd37c" providerId="LiveId" clId="{6E493CE2-03D1-4A02-9563-F6472A43BDB1}" dt="2024-12-21T09:17:45.319" v="76" actId="47"/>
        <pc:sldMkLst>
          <pc:docMk/>
          <pc:sldMk cId="0" sldId="278"/>
        </pc:sldMkLst>
      </pc:sldChg>
      <pc:sldChg chg="del">
        <pc:chgData name="Eunchan Kim" userId="d07377527fadd37c" providerId="LiveId" clId="{6E493CE2-03D1-4A02-9563-F6472A43BDB1}" dt="2024-12-21T09:17:46.224" v="77" actId="47"/>
        <pc:sldMkLst>
          <pc:docMk/>
          <pc:sldMk cId="0" sldId="279"/>
        </pc:sldMkLst>
      </pc:sldChg>
      <pc:sldChg chg="del">
        <pc:chgData name="Eunchan Kim" userId="d07377527fadd37c" providerId="LiveId" clId="{6E493CE2-03D1-4A02-9563-F6472A43BDB1}" dt="2024-12-21T09:17:46.980" v="78" actId="47"/>
        <pc:sldMkLst>
          <pc:docMk/>
          <pc:sldMk cId="0" sldId="280"/>
        </pc:sldMkLst>
      </pc:sldChg>
      <pc:sldChg chg="del">
        <pc:chgData name="Eunchan Kim" userId="d07377527fadd37c" providerId="LiveId" clId="{6E493CE2-03D1-4A02-9563-F6472A43BDB1}" dt="2024-12-21T09:17:48.531" v="79" actId="47"/>
        <pc:sldMkLst>
          <pc:docMk/>
          <pc:sldMk cId="0" sldId="281"/>
        </pc:sldMkLst>
      </pc:sldChg>
      <pc:sldChg chg="del">
        <pc:chgData name="Eunchan Kim" userId="d07377527fadd37c" providerId="LiveId" clId="{6E493CE2-03D1-4A02-9563-F6472A43BDB1}" dt="2024-12-21T09:17:56.970" v="80" actId="47"/>
        <pc:sldMkLst>
          <pc:docMk/>
          <pc:sldMk cId="0" sldId="284"/>
        </pc:sldMkLst>
      </pc:sldChg>
      <pc:sldChg chg="del">
        <pc:chgData name="Eunchan Kim" userId="d07377527fadd37c" providerId="LiveId" clId="{6E493CE2-03D1-4A02-9563-F6472A43BDB1}" dt="2024-12-21T09:18:06.887" v="81" actId="47"/>
        <pc:sldMkLst>
          <pc:docMk/>
          <pc:sldMk cId="0" sldId="286"/>
        </pc:sldMkLst>
      </pc:sldChg>
      <pc:sldChg chg="modSp mod">
        <pc:chgData name="Eunchan Kim" userId="d07377527fadd37c" providerId="LiveId" clId="{6E493CE2-03D1-4A02-9563-F6472A43BDB1}" dt="2024-12-21T09:18:09.647" v="83" actId="20577"/>
        <pc:sldMkLst>
          <pc:docMk/>
          <pc:sldMk cId="0" sldId="287"/>
        </pc:sldMkLst>
        <pc:spChg chg="mod">
          <ac:chgData name="Eunchan Kim" userId="d07377527fadd37c" providerId="LiveId" clId="{6E493CE2-03D1-4A02-9563-F6472A43BDB1}" dt="2024-12-21T09:18:09.647" v="83" actId="20577"/>
          <ac:spMkLst>
            <pc:docMk/>
            <pc:sldMk cId="0" sldId="287"/>
            <ac:spMk id="516" creationId="{00000000-0000-0000-0000-000000000000}"/>
          </ac:spMkLst>
        </pc:spChg>
      </pc:sldChg>
      <pc:sldChg chg="modSp mod">
        <pc:chgData name="Eunchan Kim" userId="d07377527fadd37c" providerId="LiveId" clId="{6E493CE2-03D1-4A02-9563-F6472A43BDB1}" dt="2024-12-21T09:18:12.543" v="85" actId="20577"/>
        <pc:sldMkLst>
          <pc:docMk/>
          <pc:sldMk cId="0" sldId="288"/>
        </pc:sldMkLst>
        <pc:spChg chg="mod">
          <ac:chgData name="Eunchan Kim" userId="d07377527fadd37c" providerId="LiveId" clId="{6E493CE2-03D1-4A02-9563-F6472A43BDB1}" dt="2024-12-21T09:18:12.543" v="85" actId="20577"/>
          <ac:spMkLst>
            <pc:docMk/>
            <pc:sldMk cId="0" sldId="288"/>
            <ac:spMk id="524" creationId="{00000000-0000-0000-0000-000000000000}"/>
          </ac:spMkLst>
        </pc:spChg>
      </pc:sldChg>
      <pc:sldChg chg="modSp mod">
        <pc:chgData name="Eunchan Kim" userId="d07377527fadd37c" providerId="LiveId" clId="{6E493CE2-03D1-4A02-9563-F6472A43BDB1}" dt="2024-12-21T09:18:18.007" v="87" actId="20577"/>
        <pc:sldMkLst>
          <pc:docMk/>
          <pc:sldMk cId="0" sldId="289"/>
        </pc:sldMkLst>
        <pc:spChg chg="mod">
          <ac:chgData name="Eunchan Kim" userId="d07377527fadd37c" providerId="LiveId" clId="{6E493CE2-03D1-4A02-9563-F6472A43BDB1}" dt="2024-12-21T09:18:18.007" v="87" actId="20577"/>
          <ac:spMkLst>
            <pc:docMk/>
            <pc:sldMk cId="0" sldId="289"/>
            <ac:spMk id="540" creationId="{00000000-0000-0000-0000-000000000000}"/>
          </ac:spMkLst>
        </pc:spChg>
      </pc:sldChg>
      <pc:sldChg chg="del">
        <pc:chgData name="Eunchan Kim" userId="d07377527fadd37c" providerId="LiveId" clId="{6E493CE2-03D1-4A02-9563-F6472A43BDB1}" dt="2024-12-21T09:18:21.024" v="88" actId="47"/>
        <pc:sldMkLst>
          <pc:docMk/>
          <pc:sldMk cId="0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060aae8cd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3060aae8cd2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g3060aae8cd2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ebaa144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ebaa144e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febaa144e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edd8ede9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edd8ede90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fedd8ede90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eb78fd20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feb78fd206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feb78fd206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edd8ede90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edd8ede90_1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fedd8ede90_1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edd8ede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fedd8ede9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2fedd8ede9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eb78fd20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feb78fd206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feb78fd206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eb78fd20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feb78fd206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feb78fd206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edd8ede9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fedd8ede90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fedd8ede90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edd8ede90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edd8ede90_5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fedd8ede90_5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edd8ede90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fedd8ede90_5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fedd8ede90_5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060aae8cd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060aae8cd2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3060aae8cd2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eea59f1fc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feea59f1fc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feea59f1fc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edd8ede90_5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fedd8ede90_5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fedd8ede90_5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edd8ede90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edd8ede90_5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fedd8ede90_5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feb78fd20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feb78fd206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2feb78fd206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edd8ede9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edd8ede90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2fedd8ede90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edd8ede9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edd8ede90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2fedd8ede9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fedd8ede9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fedd8ede9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2fedd8ede9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fedd8ede9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fedd8ede90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2fedd8ede9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fedd8ede9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fedd8ede9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2fedd8ede9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fedd8ede90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fedd8ede90_2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fedd8ede90_2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fedd8ede90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fedd8ede90_1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2fedd8ede90_1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fedd8ede9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fedd8ede90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2fedd8ede90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ff0191af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ff0191afd1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2ff0191afd1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ff0191af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ff0191afd1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2ff0191afd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ff0191afd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ff0191afd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2ff0191afd1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ff0191afd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ff0191afd1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2ff0191afd1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eb78fd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feb78fd20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latin typeface="Arial"/>
                <a:ea typeface="Arial"/>
                <a:cs typeface="Arial"/>
                <a:sym typeface="Arial"/>
              </a:rPr>
              <a:t>저희 조의 프로젝트 기획 배경으로는 일상생활에서 사용자가 카트를 직접 끄는 것은 번거롭고 불편하기 마련인데 저희는 이러한 불편함을 해결하기 위해 사용자의 제스쳐로 인식 및 주행을 하는 스마트 카트를 개발하게 되었습니다</a:t>
            </a:r>
            <a:r>
              <a:rPr lang="ko-KR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2feb78fd20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eb78fd2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eb78fd20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feb78fd20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eb78fd20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eb78fd206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feb78fd206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edd8ede90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edd8ede90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fedd8ede90_2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eb78fd20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eb78fd206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feb78fd206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>
  <p:cSld name="목차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647" cy="6337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  <a:defRPr sz="4000" b="1" u="none">
                <a:solidFill>
                  <a:srgbClr val="C91F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">
  <p:cSld name="제목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198496" y="822278"/>
            <a:ext cx="6993504" cy="163268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720"/>
              </a:spcBef>
              <a:spcAft>
                <a:spcPts val="0"/>
              </a:spcAft>
              <a:buSzPts val="2520"/>
              <a:buNone/>
              <a:defRPr sz="3600" b="1">
                <a:solidFill>
                  <a:schemeClr val="lt1"/>
                </a:solidFill>
              </a:defRPr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1284288" cy="3905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5058383" y="4290868"/>
            <a:ext cx="69457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ko-KR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MyeongSang Shim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490006" y="6542452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주 내용">
  <p:cSld name="주 내용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647" cy="6337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  <a:defRPr sz="4000" b="1">
                <a:solidFill>
                  <a:srgbClr val="C91F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 rot="10800000">
            <a:off x="575733" y="806732"/>
            <a:ext cx="10109200" cy="0"/>
          </a:xfrm>
          <a:prstGeom prst="straightConnector1">
            <a:avLst/>
          </a:prstGeom>
          <a:noFill/>
          <a:ln w="25400" cap="flat" cmpd="sng">
            <a:solidFill>
              <a:srgbClr val="C801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43098" y="1143843"/>
            <a:ext cx="11313621" cy="521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9720" algn="l">
              <a:spcBef>
                <a:spcPts val="320"/>
              </a:spcBef>
              <a:spcAft>
                <a:spcPts val="0"/>
              </a:spcAft>
              <a:buClr>
                <a:srgbClr val="C80150"/>
              </a:buClr>
              <a:buSzPts val="1120"/>
              <a:buChar char="◈"/>
              <a:defRPr sz="1600">
                <a:solidFill>
                  <a:schemeClr val="dk1"/>
                </a:solidFill>
              </a:defRPr>
            </a:lvl1pPr>
            <a:lvl2pPr marL="914400" lvl="1" indent="-290830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980"/>
              <a:buChar char="🞚"/>
              <a:defRPr sz="1400">
                <a:solidFill>
                  <a:srgbClr val="0C0C0C"/>
                </a:solidFill>
              </a:defRPr>
            </a:lvl2pPr>
            <a:lvl3pPr marL="1371600" lvl="2" indent="-281939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840"/>
              <a:buChar char="◈"/>
              <a:defRPr sz="1200">
                <a:solidFill>
                  <a:srgbClr val="0C0C0C"/>
                </a:solidFill>
              </a:defRPr>
            </a:lvl3pPr>
            <a:lvl4pPr marL="1828800" lvl="3" indent="-277494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770"/>
              <a:buChar char="🞚"/>
              <a:defRPr sz="1100">
                <a:solidFill>
                  <a:srgbClr val="0C0C0C"/>
                </a:solidFill>
              </a:defRPr>
            </a:lvl4pPr>
            <a:lvl5pPr marL="2286000" lvl="4" indent="-277495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770"/>
              <a:buChar char="◈"/>
              <a:defRPr sz="1100">
                <a:solidFill>
                  <a:srgbClr val="0C0C0C"/>
                </a:solidFill>
              </a:defRPr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보조 내용">
  <p:cSld name="보조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647" cy="6337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5"/>
          <p:cNvCxnSpPr/>
          <p:nvPr/>
        </p:nvCxnSpPr>
        <p:spPr>
          <a:xfrm rot="10800000">
            <a:off x="575733" y="806732"/>
            <a:ext cx="10109200" cy="0"/>
          </a:xfrm>
          <a:prstGeom prst="straightConnector1">
            <a:avLst/>
          </a:prstGeom>
          <a:noFill/>
          <a:ln w="25400" cap="flat" cmpd="sng">
            <a:solidFill>
              <a:srgbClr val="C801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995150" y="6608796"/>
            <a:ext cx="196850" cy="2492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 flipH="1">
            <a:off x="2171700" y="6608796"/>
            <a:ext cx="9947975" cy="248650"/>
          </a:xfrm>
          <a:prstGeom prst="parallelogram">
            <a:avLst>
              <a:gd name="adj" fmla="val 3886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913795" y="1732451"/>
            <a:ext cx="10353763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90006" y="6542452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segaegroupnewsroom.com/23331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4pGPOU4DqSlYzFOIM011SLQAyhwQYPsZ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t410JO3gH-A" TargetMode="Externa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878748" y="1768269"/>
            <a:ext cx="8434500" cy="7725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900"/>
              <a:t>Intel AI Project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878748" y="4838169"/>
            <a:ext cx="8434500" cy="3105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/>
              <a:t>김동현, 고의근, 김은찬 , 한태섭 </a:t>
            </a:r>
            <a:endParaRPr sz="1900"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878748" y="2828419"/>
            <a:ext cx="8434500" cy="5415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/>
              <a:t>Smart Cart</a:t>
            </a:r>
            <a:endParaRPr sz="2500"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878748" y="4341219"/>
            <a:ext cx="8434500" cy="3723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/>
              <a:t>쫓GO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설명: 하드웨어 세팅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grpSp>
        <p:nvGrpSpPr>
          <p:cNvPr id="152" name="Google Shape;152;p15"/>
          <p:cNvGrpSpPr/>
          <p:nvPr/>
        </p:nvGrpSpPr>
        <p:grpSpPr>
          <a:xfrm>
            <a:off x="234600" y="817257"/>
            <a:ext cx="12176125" cy="5639890"/>
            <a:chOff x="115325" y="753207"/>
            <a:chExt cx="12176125" cy="5639890"/>
          </a:xfrm>
        </p:grpSpPr>
        <p:sp>
          <p:nvSpPr>
            <p:cNvPr id="153" name="Google Shape;153;p15"/>
            <p:cNvSpPr txBox="1"/>
            <p:nvPr/>
          </p:nvSpPr>
          <p:spPr>
            <a:xfrm>
              <a:off x="155700" y="2886575"/>
              <a:ext cx="32904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3333"/>
                  </a:solidFill>
                  <a:highlight>
                    <a:srgbClr val="FFFFFF"/>
                  </a:highlight>
                </a:rPr>
                <a:t>(NVIDIA® Jetson Nano™ Developer Kit)</a:t>
              </a:r>
              <a:endParaRPr sz="1200" b="1">
                <a:solidFill>
                  <a:srgbClr val="333333"/>
                </a:solidFill>
                <a:highlight>
                  <a:srgbClr val="FFFFFF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3333"/>
                  </a:solidFill>
                  <a:highlight>
                    <a:srgbClr val="FFFFFF"/>
                  </a:highlight>
                </a:rPr>
                <a:t>[B01버전]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54" name="Google Shape;154;p15"/>
            <p:cNvSpPr txBox="1"/>
            <p:nvPr/>
          </p:nvSpPr>
          <p:spPr>
            <a:xfrm>
              <a:off x="1921500" y="4396950"/>
              <a:ext cx="3697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3333"/>
                  </a:solidFill>
                  <a:highlight>
                    <a:srgbClr val="FFFFFF"/>
                  </a:highlight>
                </a:rPr>
                <a:t>OpenCR 1.0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4404475" y="1126725"/>
              <a:ext cx="3697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3333"/>
                  </a:solidFill>
                  <a:highlight>
                    <a:srgbClr val="FFFFFF"/>
                  </a:highlight>
                </a:rPr>
                <a:t>intel real sense camera D435</a:t>
              </a:r>
              <a:endParaRPr sz="2000">
                <a:solidFill>
                  <a:schemeClr val="dk1"/>
                </a:solidFill>
              </a:endParaRPr>
            </a:p>
          </p:txBody>
        </p:sp>
        <p:pic>
          <p:nvPicPr>
            <p:cNvPr id="156" name="Google Shape;15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425" y="753207"/>
              <a:ext cx="4229917" cy="5639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5"/>
            <p:cNvSpPr/>
            <p:nvPr/>
          </p:nvSpPr>
          <p:spPr>
            <a:xfrm>
              <a:off x="3611125" y="1046925"/>
              <a:ext cx="753600" cy="5145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3200425" y="3041375"/>
              <a:ext cx="1197300" cy="7158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3611125" y="3935900"/>
              <a:ext cx="753600" cy="4680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3392450" y="4459350"/>
              <a:ext cx="1073400" cy="3048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1" name="Google Shape;161;p15"/>
            <p:cNvCxnSpPr/>
            <p:nvPr/>
          </p:nvCxnSpPr>
          <p:spPr>
            <a:xfrm>
              <a:off x="4364725" y="1491825"/>
              <a:ext cx="2347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5"/>
            <p:cNvCxnSpPr/>
            <p:nvPr/>
          </p:nvCxnSpPr>
          <p:spPr>
            <a:xfrm>
              <a:off x="4384625" y="4335725"/>
              <a:ext cx="1762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5"/>
            <p:cNvCxnSpPr/>
            <p:nvPr/>
          </p:nvCxnSpPr>
          <p:spPr>
            <a:xfrm rot="10800000" flipH="1">
              <a:off x="216750" y="3420875"/>
              <a:ext cx="2955900" cy="66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5"/>
            <p:cNvCxnSpPr/>
            <p:nvPr/>
          </p:nvCxnSpPr>
          <p:spPr>
            <a:xfrm>
              <a:off x="1683600" y="4756950"/>
              <a:ext cx="1762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5" name="Google Shape;165;p15"/>
            <p:cNvSpPr txBox="1"/>
            <p:nvPr/>
          </p:nvSpPr>
          <p:spPr>
            <a:xfrm>
              <a:off x="4318350" y="3934475"/>
              <a:ext cx="3697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3333"/>
                  </a:solidFill>
                  <a:highlight>
                    <a:srgbClr val="FFFFFF"/>
                  </a:highlight>
                </a:rPr>
                <a:t>HK-5007 USB SPEAKER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6712225" y="1422225"/>
              <a:ext cx="139200" cy="1392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6097500" y="4266125"/>
              <a:ext cx="139200" cy="1392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15325" y="3354575"/>
              <a:ext cx="139200" cy="1392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610075" y="4687350"/>
              <a:ext cx="139200" cy="1392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pic>
          <p:nvPicPr>
            <p:cNvPr id="170" name="Google Shape;170;p15" descr="Desktop PC icon with monitor vector image | Free SV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12450" y="1561425"/>
              <a:ext cx="2818751" cy="281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15"/>
            <p:cNvSpPr/>
            <p:nvPr/>
          </p:nvSpPr>
          <p:spPr>
            <a:xfrm>
              <a:off x="3909400" y="2233000"/>
              <a:ext cx="351300" cy="12609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 txBox="1"/>
            <p:nvPr/>
          </p:nvSpPr>
          <p:spPr>
            <a:xfrm>
              <a:off x="4300450" y="2259800"/>
              <a:ext cx="3697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3333"/>
                  </a:solidFill>
                  <a:highlight>
                    <a:srgbClr val="FFFFFF"/>
                  </a:highlight>
                </a:rPr>
                <a:t>wifi wire</a:t>
              </a:r>
              <a:endParaRPr sz="2000">
                <a:solidFill>
                  <a:schemeClr val="dk1"/>
                </a:solidFill>
              </a:endParaRPr>
            </a:p>
          </p:txBody>
        </p:sp>
        <p:cxnSp>
          <p:nvCxnSpPr>
            <p:cNvPr id="173" name="Google Shape;173;p15"/>
            <p:cNvCxnSpPr/>
            <p:nvPr/>
          </p:nvCxnSpPr>
          <p:spPr>
            <a:xfrm>
              <a:off x="4260700" y="2624900"/>
              <a:ext cx="874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4" name="Google Shape;174;p15"/>
            <p:cNvSpPr/>
            <p:nvPr/>
          </p:nvSpPr>
          <p:spPr>
            <a:xfrm>
              <a:off x="5070950" y="2555300"/>
              <a:ext cx="139200" cy="1392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 rot="10800000" flipH="1">
              <a:off x="8593950" y="1561486"/>
              <a:ext cx="2571000" cy="29973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 txBox="1"/>
            <p:nvPr/>
          </p:nvSpPr>
          <p:spPr>
            <a:xfrm>
              <a:off x="8593950" y="1196375"/>
              <a:ext cx="3697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3333"/>
                  </a:solidFill>
                  <a:highlight>
                    <a:srgbClr val="FFFFFF"/>
                  </a:highlight>
                </a:rPr>
                <a:t>desktop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404725" y="4819601"/>
              <a:ext cx="788700" cy="7158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" name="Google Shape;178;p15"/>
            <p:cNvCxnSpPr/>
            <p:nvPr/>
          </p:nvCxnSpPr>
          <p:spPr>
            <a:xfrm>
              <a:off x="4197700" y="5200900"/>
              <a:ext cx="1762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5"/>
            <p:cNvSpPr/>
            <p:nvPr/>
          </p:nvSpPr>
          <p:spPr>
            <a:xfrm>
              <a:off x="5893850" y="5131300"/>
              <a:ext cx="139200" cy="1392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0" name="Google Shape;180;p15"/>
            <p:cNvSpPr txBox="1"/>
            <p:nvPr/>
          </p:nvSpPr>
          <p:spPr>
            <a:xfrm>
              <a:off x="5070950" y="4798925"/>
              <a:ext cx="3697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3333"/>
                  </a:solidFill>
                  <a:highlight>
                    <a:srgbClr val="FFFFFF"/>
                  </a:highlight>
                </a:rPr>
                <a:t>DYNAMIXEL MOTOR</a:t>
              </a:r>
              <a:endParaRPr sz="2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/>
        </p:nvSpPr>
        <p:spPr>
          <a:xfrm>
            <a:off x="5998650" y="2482875"/>
            <a:ext cx="3290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  <a:t>(NVIDIA® Jetson Nano™ Developer Kit)</a:t>
            </a:r>
            <a:endParaRPr sz="12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  <a:t>                                                    [B01버전]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3680350" y="3924175"/>
            <a:ext cx="369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  <a:t>OpenCR 1.0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설명: 하드웨어 세팅</a:t>
            </a:r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190" name="Google Shape;190;p16"/>
          <p:cNvSpPr txBox="1"/>
          <p:nvPr/>
        </p:nvSpPr>
        <p:spPr>
          <a:xfrm>
            <a:off x="3280950" y="1170550"/>
            <a:ext cx="369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  <a:t>intel real sense camera D435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191" name="Google Shape;191;p16"/>
          <p:cNvCxnSpPr/>
          <p:nvPr/>
        </p:nvCxnSpPr>
        <p:spPr>
          <a:xfrm>
            <a:off x="3241200" y="1535650"/>
            <a:ext cx="2347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6"/>
          <p:cNvSpPr/>
          <p:nvPr/>
        </p:nvSpPr>
        <p:spPr>
          <a:xfrm>
            <a:off x="5638775" y="1464050"/>
            <a:ext cx="139200" cy="139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51" y="1195322"/>
            <a:ext cx="2554198" cy="176727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4" name="Google Shape;194;p16"/>
          <p:cNvSpPr txBox="1"/>
          <p:nvPr/>
        </p:nvSpPr>
        <p:spPr>
          <a:xfrm>
            <a:off x="3232575" y="1568100"/>
            <a:ext cx="369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3280950" y="1615300"/>
            <a:ext cx="369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280950" y="1694025"/>
            <a:ext cx="369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3333950" y="1694025"/>
            <a:ext cx="369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  <a:t> depth scale 제공</a:t>
            </a:r>
            <a:b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  <a:t>- 물체와의 거리 측정을 위해 사용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98" name="Google Shape;1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750" y="3924175"/>
            <a:ext cx="2585450" cy="176727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99" name="Google Shape;199;p16"/>
          <p:cNvGrpSpPr/>
          <p:nvPr/>
        </p:nvGrpSpPr>
        <p:grpSpPr>
          <a:xfrm>
            <a:off x="3241200" y="4252725"/>
            <a:ext cx="2481375" cy="139200"/>
            <a:chOff x="6392900" y="1321425"/>
            <a:chExt cx="2481375" cy="139200"/>
          </a:xfrm>
        </p:grpSpPr>
        <p:sp>
          <p:nvSpPr>
            <p:cNvPr id="200" name="Google Shape;200;p16"/>
            <p:cNvSpPr/>
            <p:nvPr/>
          </p:nvSpPr>
          <p:spPr>
            <a:xfrm>
              <a:off x="8735075" y="1321425"/>
              <a:ext cx="139200" cy="1392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cxnSp>
          <p:nvCxnSpPr>
            <p:cNvPr id="201" name="Google Shape;201;p16"/>
            <p:cNvCxnSpPr/>
            <p:nvPr/>
          </p:nvCxnSpPr>
          <p:spPr>
            <a:xfrm>
              <a:off x="6392900" y="1391025"/>
              <a:ext cx="2347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16"/>
          <p:cNvSpPr/>
          <p:nvPr/>
        </p:nvSpPr>
        <p:spPr>
          <a:xfrm>
            <a:off x="6503763" y="2953750"/>
            <a:ext cx="139200" cy="139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cxnSp>
        <p:nvCxnSpPr>
          <p:cNvPr id="203" name="Google Shape;203;p16"/>
          <p:cNvCxnSpPr/>
          <p:nvPr/>
        </p:nvCxnSpPr>
        <p:spPr>
          <a:xfrm>
            <a:off x="6642963" y="3022063"/>
            <a:ext cx="2347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16"/>
          <p:cNvSpPr txBox="1"/>
          <p:nvPr/>
        </p:nvSpPr>
        <p:spPr>
          <a:xfrm>
            <a:off x="3333950" y="4537125"/>
            <a:ext cx="369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  <a:t> turtlebot 기본 구성제품</a:t>
            </a:r>
            <a:b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  <a:t>- 모터 동작을 위한 고민 필요 x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5" name="Google Shape;2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0475" y="2594375"/>
            <a:ext cx="2585449" cy="177914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6" name="Google Shape;206;p16"/>
          <p:cNvSpPr txBox="1"/>
          <p:nvPr/>
        </p:nvSpPr>
        <p:spPr>
          <a:xfrm>
            <a:off x="6628975" y="3248450"/>
            <a:ext cx="369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  <a:t> 자체 Gpu가 있어 Ai 처리에 유리</a:t>
            </a:r>
            <a:b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lang="ko-KR" sz="1200" b="1">
                <a:solidFill>
                  <a:srgbClr val="333333"/>
                </a:solidFill>
                <a:highlight>
                  <a:srgbClr val="FFFFFF"/>
                </a:highlight>
              </a:rPr>
              <a:t>- 터틀봇의 뇌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/>
        </p:nvSpPr>
        <p:spPr>
          <a:xfrm>
            <a:off x="2333600" y="1392981"/>
            <a:ext cx="3697500" cy="4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운영 체제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Ubuntu(22.04)</a:t>
            </a:r>
            <a:r>
              <a:rPr lang="ko-KR" sz="1100">
                <a:solidFill>
                  <a:schemeClr val="dk1"/>
                </a:solidFill>
              </a:rPr>
              <a:t>: 리눅스 기반 운영 체제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프로그래밍 언어 및 환경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Python(3.10.12)</a:t>
            </a:r>
            <a:r>
              <a:rPr lang="ko-KR" sz="1100">
                <a:solidFill>
                  <a:schemeClr val="dk1"/>
                </a:solidFill>
              </a:rPr>
              <a:t>: 프로그래밍 언어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VS Code</a:t>
            </a:r>
            <a:r>
              <a:rPr lang="ko-KR" sz="1100">
                <a:solidFill>
                  <a:schemeClr val="dk1"/>
                </a:solidFill>
              </a:rPr>
              <a:t>: 코드 편집기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네트워킹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SSH</a:t>
            </a:r>
            <a:r>
              <a:rPr lang="ko-KR" sz="1100">
                <a:solidFill>
                  <a:schemeClr val="dk1"/>
                </a:solidFill>
              </a:rPr>
              <a:t>: 보안 원격 로그인 및 데이터 전송 프로토콜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Socket</a:t>
            </a:r>
            <a:r>
              <a:rPr lang="ko-KR" sz="1100">
                <a:solidFill>
                  <a:schemeClr val="dk1"/>
                </a:solidFill>
              </a:rPr>
              <a:t>: 네트워크 통신을 위한 소프트웨어 인터페이스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로봇 및 AI 관련 프레임워크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YOLO</a:t>
            </a:r>
            <a:r>
              <a:rPr lang="ko-KR" sz="1100">
                <a:solidFill>
                  <a:schemeClr val="dk1"/>
                </a:solidFill>
              </a:rPr>
              <a:t>: 객체 탐지 알고리즘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Mediapipe</a:t>
            </a:r>
            <a:r>
              <a:rPr lang="ko-KR" sz="1100">
                <a:solidFill>
                  <a:schemeClr val="dk1"/>
                </a:solidFill>
              </a:rPr>
              <a:t>: 비전 및 얼굴 인식 라이브러리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이미지 처리 및 비전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OpenCV</a:t>
            </a:r>
            <a:r>
              <a:rPr lang="ko-KR" sz="1100">
                <a:solidFill>
                  <a:schemeClr val="dk1"/>
                </a:solidFill>
              </a:rPr>
              <a:t>: 컴퓨터 비전 라이브러리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CUDA</a:t>
            </a:r>
            <a:r>
              <a:rPr lang="ko-KR" sz="1100">
                <a:solidFill>
                  <a:schemeClr val="dk1"/>
                </a:solidFill>
              </a:rPr>
              <a:t>: 병렬 컴퓨팅 플랫폼으로 AI 처리 가속화</a:t>
            </a:r>
            <a:endParaRPr sz="1200" b="1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설명 : 소프트웨어 세팅</a:t>
            </a:r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pic>
        <p:nvPicPr>
          <p:cNvPr id="215" name="Google Shape;2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721" y="2465688"/>
            <a:ext cx="1394576" cy="446012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075" y="2321548"/>
            <a:ext cx="1817950" cy="590152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7999" y="4542324"/>
            <a:ext cx="1216038" cy="613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8" name="Google Shape;2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9050" y="5496225"/>
            <a:ext cx="829348" cy="800925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9" name="Google Shape;2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3600" y="5536875"/>
            <a:ext cx="753600" cy="800929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" name="Google Shape;22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6224" y="4484600"/>
            <a:ext cx="1274724" cy="671625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1" name="Google Shape;221;p17"/>
          <p:cNvSpPr txBox="1"/>
          <p:nvPr/>
        </p:nvSpPr>
        <p:spPr>
          <a:xfrm>
            <a:off x="2206225" y="878675"/>
            <a:ext cx="369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333333"/>
                </a:solidFill>
                <a:highlight>
                  <a:srgbClr val="FFFFFF"/>
                </a:highlight>
              </a:rPr>
              <a:t>desktop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/>
        </p:nvSpPr>
        <p:spPr>
          <a:xfrm>
            <a:off x="2260725" y="1410799"/>
            <a:ext cx="3697500" cy="4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운영 체제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Ubuntu(18.04)</a:t>
            </a:r>
            <a:r>
              <a:rPr lang="ko-KR" sz="1100">
                <a:solidFill>
                  <a:schemeClr val="dk1"/>
                </a:solidFill>
              </a:rPr>
              <a:t>: 리눅스 기반 운영 체제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프로그래밍 언어 및 환경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Python(3.6.9)</a:t>
            </a:r>
            <a:r>
              <a:rPr lang="ko-KR" sz="1100">
                <a:solidFill>
                  <a:schemeClr val="dk1"/>
                </a:solidFill>
              </a:rPr>
              <a:t>: 프로그래밍 언어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VS Code</a:t>
            </a:r>
            <a:r>
              <a:rPr lang="ko-KR" sz="1100">
                <a:solidFill>
                  <a:schemeClr val="dk1"/>
                </a:solidFill>
              </a:rPr>
              <a:t>: 코드 편집기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네트워킹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SSH</a:t>
            </a:r>
            <a:r>
              <a:rPr lang="ko-KR" sz="1100">
                <a:solidFill>
                  <a:schemeClr val="dk1"/>
                </a:solidFill>
              </a:rPr>
              <a:t>: 보안 원격 로그인 및 데이터 전송 프로토콜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Socket</a:t>
            </a:r>
            <a:r>
              <a:rPr lang="ko-KR" sz="1100">
                <a:solidFill>
                  <a:schemeClr val="dk1"/>
                </a:solidFill>
              </a:rPr>
              <a:t>: 네트워크 통신을 위한 소프트웨어 인터페이스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로봇 및 AI 관련 프레임워크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ROS2 Dashing</a:t>
            </a:r>
            <a:r>
              <a:rPr lang="ko-KR" sz="1100">
                <a:solidFill>
                  <a:schemeClr val="dk1"/>
                </a:solidFill>
              </a:rPr>
              <a:t>: 로봇 운영 체제 (ROS) 관련 대시보드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하드웨어 관련 소프트웨어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RealSense SDK</a:t>
            </a:r>
            <a:r>
              <a:rPr lang="ko-KR" sz="1100">
                <a:solidFill>
                  <a:schemeClr val="dk1"/>
                </a:solidFill>
              </a:rPr>
              <a:t>: Intel RealSense 카메라 SDK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  <p:sp>
        <p:nvSpPr>
          <p:cNvPr id="228" name="Google Shape;228;p18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설명 : 소프트웨어 세팅</a:t>
            </a:r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296" y="1827538"/>
            <a:ext cx="1394576" cy="446012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1" name="Google Shape;2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9175" y="1683398"/>
            <a:ext cx="1817950" cy="590152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2" name="Google Shape;2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2800" y="3137225"/>
            <a:ext cx="974808" cy="1482151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3" name="Google Shape;2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7600" y="4857906"/>
            <a:ext cx="1817950" cy="957825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4" name="Google Shape;234;p18"/>
          <p:cNvSpPr txBox="1"/>
          <p:nvPr/>
        </p:nvSpPr>
        <p:spPr>
          <a:xfrm>
            <a:off x="2133350" y="896500"/>
            <a:ext cx="369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333333"/>
                </a:solidFill>
                <a:highlight>
                  <a:srgbClr val="FFFFFF"/>
                </a:highlight>
              </a:rPr>
              <a:t>Board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설명 : ai모델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075" y="1150748"/>
            <a:ext cx="2659826" cy="13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0513" y="1001562"/>
            <a:ext cx="2743625" cy="14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4345850" y="2778375"/>
            <a:ext cx="40389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>
                <a:solidFill>
                  <a:schemeClr val="dk1"/>
                </a:solidFill>
              </a:rPr>
              <a:t>Google MediaPipe Hand Gesture Recognizer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손 제스처 인식에 최적화된 모델로, 제공하는 제스처 class의 갯수와 인식률이 만족스러워 채택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9071600" y="3140775"/>
            <a:ext cx="2454000" cy="30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</a:rPr>
              <a:t>YOLO Human Pose Model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Yolo v8부터 지원하는 모델 (잿슨이 지원하는 pytorch 와의 호환 x)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</a:rPr>
              <a:t>but 몸통 crop 박스 생성을 위해 몸통만 인식해도 몸의 좌표를 따주는 유일한 모델이라 채택하게 되었다. </a:t>
            </a:r>
            <a:endParaRPr sz="11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</a:rPr>
              <a:t>(media pipe는 목 위까지 인식이 되어야 pose 반환) 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</a:endParaRPr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8363" y="4162875"/>
            <a:ext cx="35052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520" y="945350"/>
            <a:ext cx="2453899" cy="415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/>
          <p:nvPr/>
        </p:nvSpPr>
        <p:spPr>
          <a:xfrm>
            <a:off x="569850" y="5459900"/>
            <a:ext cx="3816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</a:rPr>
              <a:t>mobileV2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</a:rPr>
              <a:t>경량</a:t>
            </a:r>
            <a:r>
              <a:rPr lang="ko-KR" sz="1100">
                <a:solidFill>
                  <a:schemeClr val="dk1"/>
                </a:solidFill>
              </a:rPr>
              <a:t>과</a:t>
            </a:r>
            <a:r>
              <a:rPr lang="ko-KR" sz="1100" b="1">
                <a:solidFill>
                  <a:schemeClr val="dk1"/>
                </a:solidFill>
              </a:rPr>
              <a:t> 효율성</a:t>
            </a:r>
            <a:r>
              <a:rPr lang="ko-KR" sz="1100">
                <a:solidFill>
                  <a:schemeClr val="dk1"/>
                </a:solidFill>
              </a:rPr>
              <a:t> 중심의 딥러닝 모델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설명 : 구조</a:t>
            </a:r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grpSp>
        <p:nvGrpSpPr>
          <p:cNvPr id="256" name="Google Shape;256;p20"/>
          <p:cNvGrpSpPr/>
          <p:nvPr/>
        </p:nvGrpSpPr>
        <p:grpSpPr>
          <a:xfrm>
            <a:off x="2034200" y="1192700"/>
            <a:ext cx="8289300" cy="4903200"/>
            <a:chOff x="2166725" y="1192700"/>
            <a:chExt cx="8289300" cy="4903200"/>
          </a:xfrm>
        </p:grpSpPr>
        <p:grpSp>
          <p:nvGrpSpPr>
            <p:cNvPr id="257" name="Google Shape;257;p20"/>
            <p:cNvGrpSpPr/>
            <p:nvPr/>
          </p:nvGrpSpPr>
          <p:grpSpPr>
            <a:xfrm>
              <a:off x="2596850" y="1477625"/>
              <a:ext cx="7448899" cy="4287075"/>
              <a:chOff x="2371550" y="1510750"/>
              <a:chExt cx="7448899" cy="4287075"/>
            </a:xfrm>
          </p:grpSpPr>
          <p:pic>
            <p:nvPicPr>
              <p:cNvPr id="258" name="Google Shape;25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775100" y="2365525"/>
                <a:ext cx="6045349" cy="3432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" name="Google Shape;259;p20"/>
              <p:cNvSpPr txBox="1"/>
              <p:nvPr/>
            </p:nvSpPr>
            <p:spPr>
              <a:xfrm>
                <a:off x="2371550" y="1510750"/>
                <a:ext cx="2564400" cy="585000"/>
              </a:xfrm>
              <a:prstGeom prst="rect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1">
                    <a:solidFill>
                      <a:schemeClr val="dk1"/>
                    </a:solidFill>
                  </a:rPr>
                  <a:t>UI : (cv2)</a:t>
                </a:r>
                <a:endParaRPr sz="1300"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1">
                    <a:solidFill>
                      <a:schemeClr val="dk1"/>
                    </a:solidFill>
                  </a:rPr>
                  <a:t>checking depth &amp; color image</a:t>
                </a:r>
                <a:endParaRPr sz="1300" b="1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260" name="Google Shape;260;p20"/>
              <p:cNvCxnSpPr/>
              <p:nvPr/>
            </p:nvCxnSpPr>
            <p:spPr>
              <a:xfrm rot="10800000">
                <a:off x="5094850" y="1974550"/>
                <a:ext cx="603000" cy="29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61" name="Google Shape;261;p20"/>
            <p:cNvSpPr/>
            <p:nvPr/>
          </p:nvSpPr>
          <p:spPr>
            <a:xfrm>
              <a:off x="2166725" y="1192700"/>
              <a:ext cx="8289300" cy="4903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프로젝트 설명 : 전체 동작 알고리즘 </a:t>
            </a:r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grpSp>
        <p:nvGrpSpPr>
          <p:cNvPr id="269" name="Google Shape;269;p21"/>
          <p:cNvGrpSpPr/>
          <p:nvPr/>
        </p:nvGrpSpPr>
        <p:grpSpPr>
          <a:xfrm>
            <a:off x="665379" y="1083425"/>
            <a:ext cx="10943546" cy="4787250"/>
            <a:chOff x="234679" y="811775"/>
            <a:chExt cx="10943546" cy="4787250"/>
          </a:xfrm>
        </p:grpSpPr>
        <p:sp>
          <p:nvSpPr>
            <p:cNvPr id="270" name="Google Shape;270;p21"/>
            <p:cNvSpPr/>
            <p:nvPr/>
          </p:nvSpPr>
          <p:spPr>
            <a:xfrm>
              <a:off x="2126975" y="1477625"/>
              <a:ext cx="7109700" cy="4121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 txBox="1"/>
            <p:nvPr/>
          </p:nvSpPr>
          <p:spPr>
            <a:xfrm>
              <a:off x="2339000" y="1703700"/>
              <a:ext cx="11265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PC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272" name="Google Shape;272;p21"/>
            <p:cNvSpPr txBox="1"/>
            <p:nvPr/>
          </p:nvSpPr>
          <p:spPr>
            <a:xfrm>
              <a:off x="371100" y="1603550"/>
              <a:ext cx="11265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BOARD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273" name="Google Shape;273;p21"/>
            <p:cNvSpPr txBox="1"/>
            <p:nvPr/>
          </p:nvSpPr>
          <p:spPr>
            <a:xfrm>
              <a:off x="10051725" y="1477625"/>
              <a:ext cx="11265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UI</a:t>
              </a:r>
              <a:endParaRPr sz="1000">
                <a:solidFill>
                  <a:schemeClr val="dk1"/>
                </a:solidFill>
              </a:endParaRPr>
            </a:p>
          </p:txBody>
        </p:sp>
        <p:grpSp>
          <p:nvGrpSpPr>
            <p:cNvPr id="274" name="Google Shape;274;p21"/>
            <p:cNvGrpSpPr/>
            <p:nvPr/>
          </p:nvGrpSpPr>
          <p:grpSpPr>
            <a:xfrm>
              <a:off x="2536826" y="1667380"/>
              <a:ext cx="6440784" cy="3469913"/>
              <a:chOff x="543115" y="1326000"/>
              <a:chExt cx="7123185" cy="3837550"/>
            </a:xfrm>
          </p:grpSpPr>
          <p:sp>
            <p:nvSpPr>
              <p:cNvPr id="275" name="Google Shape;275;p21"/>
              <p:cNvSpPr/>
              <p:nvPr/>
            </p:nvSpPr>
            <p:spPr>
              <a:xfrm>
                <a:off x="5440000" y="2036050"/>
                <a:ext cx="2226300" cy="3127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1"/>
              <p:cNvSpPr txBox="1"/>
              <p:nvPr/>
            </p:nvSpPr>
            <p:spPr>
              <a:xfrm>
                <a:off x="543115" y="3140775"/>
                <a:ext cx="1245900" cy="3744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</a:rPr>
                  <a:t>stand_by_mode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277" name="Google Shape;277;p21"/>
              <p:cNvSpPr txBox="1"/>
              <p:nvPr/>
            </p:nvSpPr>
            <p:spPr>
              <a:xfrm>
                <a:off x="6156114" y="1661650"/>
                <a:ext cx="974100" cy="3744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</a:rPr>
                  <a:t>auto_mode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278" name="Google Shape;278;p21"/>
              <p:cNvSpPr txBox="1"/>
              <p:nvPr/>
            </p:nvSpPr>
            <p:spPr>
              <a:xfrm>
                <a:off x="2392050" y="2036050"/>
                <a:ext cx="1702800" cy="5448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</a:rPr>
                  <a:t>GESTURE: Victory (5sec)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279" name="Google Shape;279;p21"/>
              <p:cNvSpPr txBox="1"/>
              <p:nvPr/>
            </p:nvSpPr>
            <p:spPr>
              <a:xfrm>
                <a:off x="5638650" y="2983950"/>
                <a:ext cx="1928100" cy="5448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</a:rPr>
                  <a:t>GESTURE: Open_Palm (3sec)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280" name="Google Shape;280;p21"/>
              <p:cNvSpPr txBox="1"/>
              <p:nvPr/>
            </p:nvSpPr>
            <p:spPr>
              <a:xfrm>
                <a:off x="2226150" y="4293700"/>
                <a:ext cx="1868700" cy="5448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</a:rPr>
                  <a:t>GESTURE: ILoveYou (5sec)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281" name="Google Shape;281;p21"/>
              <p:cNvSpPr txBox="1"/>
              <p:nvPr/>
            </p:nvSpPr>
            <p:spPr>
              <a:xfrm>
                <a:off x="5638650" y="4055700"/>
                <a:ext cx="1928100" cy="5448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</a:rPr>
                  <a:t>GESTURE: ThumbUp (3sec)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282" name="Google Shape;282;p21"/>
              <p:cNvCxnSpPr/>
              <p:nvPr/>
            </p:nvCxnSpPr>
            <p:spPr>
              <a:xfrm rot="10800000" flipH="1">
                <a:off x="1106550" y="2266075"/>
                <a:ext cx="1139700" cy="67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83" name="Google Shape;283;p21"/>
              <p:cNvSpPr txBox="1"/>
              <p:nvPr/>
            </p:nvSpPr>
            <p:spPr>
              <a:xfrm>
                <a:off x="4204174" y="1326000"/>
                <a:ext cx="1126500" cy="714900"/>
              </a:xfrm>
              <a:prstGeom prst="rect">
                <a:avLst/>
              </a:prstGeom>
              <a:noFill/>
              <a:ln w="9525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</a:rPr>
                  <a:t>catch R, G, B value from cropped img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284" name="Google Shape;284;p21"/>
              <p:cNvCxnSpPr/>
              <p:nvPr/>
            </p:nvCxnSpPr>
            <p:spPr>
              <a:xfrm>
                <a:off x="4234075" y="2186600"/>
                <a:ext cx="1020300" cy="27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85" name="Google Shape;285;p21"/>
              <p:cNvSpPr txBox="1"/>
              <p:nvPr/>
            </p:nvSpPr>
            <p:spPr>
              <a:xfrm>
                <a:off x="6222411" y="3605025"/>
                <a:ext cx="841500" cy="374400"/>
              </a:xfrm>
              <a:prstGeom prst="rect">
                <a:avLst/>
              </a:prstGeom>
              <a:noFill/>
              <a:ln w="9525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</a:rPr>
                  <a:t>pause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286" name="Google Shape;286;p21"/>
              <p:cNvSpPr txBox="1"/>
              <p:nvPr/>
            </p:nvSpPr>
            <p:spPr>
              <a:xfrm>
                <a:off x="6133524" y="4676774"/>
                <a:ext cx="704400" cy="374400"/>
              </a:xfrm>
              <a:prstGeom prst="rect">
                <a:avLst/>
              </a:prstGeom>
              <a:noFill/>
              <a:ln w="9525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</a:rPr>
                  <a:t>restart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287" name="Google Shape;287;p21"/>
              <p:cNvCxnSpPr/>
              <p:nvPr/>
            </p:nvCxnSpPr>
            <p:spPr>
              <a:xfrm flipH="1">
                <a:off x="4280375" y="3929275"/>
                <a:ext cx="974100" cy="4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8" name="Google Shape;288;p21"/>
              <p:cNvCxnSpPr/>
              <p:nvPr/>
            </p:nvCxnSpPr>
            <p:spPr>
              <a:xfrm rot="10800000">
                <a:off x="1166200" y="3637550"/>
                <a:ext cx="841500" cy="795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89" name="Google Shape;289;p21"/>
              <p:cNvSpPr txBox="1"/>
              <p:nvPr/>
            </p:nvSpPr>
            <p:spPr>
              <a:xfrm>
                <a:off x="642500" y="4432850"/>
                <a:ext cx="1126500" cy="714900"/>
              </a:xfrm>
              <a:prstGeom prst="rect">
                <a:avLst/>
              </a:prstGeom>
              <a:noFill/>
              <a:ln w="9525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</a:rPr>
                  <a:t>delete R, G, B value from cropped img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290" name="Google Shape;290;p21"/>
              <p:cNvSpPr txBox="1"/>
              <p:nvPr/>
            </p:nvSpPr>
            <p:spPr>
              <a:xfrm>
                <a:off x="5718250" y="2186600"/>
                <a:ext cx="1669800" cy="544800"/>
              </a:xfrm>
              <a:prstGeom prst="rect">
                <a:avLst/>
              </a:prstGeom>
              <a:noFill/>
              <a:ln w="9525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</a:rPr>
                  <a:t>follow person if R ,G, B value match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291" name="Google Shape;291;p21"/>
            <p:cNvSpPr txBox="1"/>
            <p:nvPr/>
          </p:nvSpPr>
          <p:spPr>
            <a:xfrm>
              <a:off x="234679" y="2042400"/>
              <a:ext cx="1461600" cy="6465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receive </a:t>
              </a:r>
              <a:br>
                <a:rPr lang="ko-KR" sz="1000">
                  <a:solidFill>
                    <a:schemeClr val="dk1"/>
                  </a:solidFill>
                </a:rPr>
              </a:br>
              <a:r>
                <a:rPr lang="ko-KR" sz="1000">
                  <a:solidFill>
                    <a:schemeClr val="dk1"/>
                  </a:solidFill>
                </a:rPr>
                <a:t>color &amp; depth img</a:t>
              </a:r>
              <a:br>
                <a:rPr lang="ko-KR" sz="1000">
                  <a:solidFill>
                    <a:schemeClr val="dk1"/>
                  </a:solidFill>
                </a:rPr>
              </a:br>
              <a:r>
                <a:rPr lang="ko-KR" sz="1000">
                  <a:solidFill>
                    <a:schemeClr val="dk1"/>
                  </a:solidFill>
                </a:rPr>
                <a:t>from camera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292" name="Google Shape;292;p21"/>
            <p:cNvSpPr txBox="1"/>
            <p:nvPr/>
          </p:nvSpPr>
          <p:spPr>
            <a:xfrm>
              <a:off x="234679" y="2890550"/>
              <a:ext cx="1461600" cy="4926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encoding </a:t>
              </a:r>
              <a:br>
                <a:rPr lang="ko-KR" sz="1000">
                  <a:solidFill>
                    <a:schemeClr val="dk1"/>
                  </a:solidFill>
                </a:rPr>
              </a:br>
              <a:r>
                <a:rPr lang="ko-KR" sz="1000">
                  <a:solidFill>
                    <a:schemeClr val="dk1"/>
                  </a:solidFill>
                </a:rPr>
                <a:t>color &amp; depth img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293" name="Google Shape;293;p21"/>
            <p:cNvSpPr txBox="1"/>
            <p:nvPr/>
          </p:nvSpPr>
          <p:spPr>
            <a:xfrm>
              <a:off x="234679" y="3520025"/>
              <a:ext cx="1461600" cy="4926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send </a:t>
              </a:r>
              <a:br>
                <a:rPr lang="ko-KR" sz="1000">
                  <a:solidFill>
                    <a:schemeClr val="dk1"/>
                  </a:solidFill>
                </a:rPr>
              </a:br>
              <a:r>
                <a:rPr lang="ko-KR" sz="1000">
                  <a:solidFill>
                    <a:schemeClr val="dk1"/>
                  </a:solidFill>
                </a:rPr>
                <a:t>color &amp; depth img data</a:t>
              </a:r>
              <a:endParaRPr sz="1000">
                <a:solidFill>
                  <a:schemeClr val="dk1"/>
                </a:solidFill>
              </a:endParaRPr>
            </a:p>
          </p:txBody>
        </p:sp>
        <p:cxnSp>
          <p:nvCxnSpPr>
            <p:cNvPr id="294" name="Google Shape;294;p21"/>
            <p:cNvCxnSpPr/>
            <p:nvPr/>
          </p:nvCxnSpPr>
          <p:spPr>
            <a:xfrm>
              <a:off x="1033675" y="4174425"/>
              <a:ext cx="894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5" name="Google Shape;295;p21"/>
            <p:cNvSpPr txBox="1"/>
            <p:nvPr/>
          </p:nvSpPr>
          <p:spPr>
            <a:xfrm>
              <a:off x="234679" y="4798850"/>
              <a:ext cx="1461600" cy="4926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receive </a:t>
              </a:r>
              <a:br>
                <a:rPr lang="ko-KR" sz="1000">
                  <a:solidFill>
                    <a:schemeClr val="dk1"/>
                  </a:solidFill>
                </a:rPr>
              </a:br>
              <a:r>
                <a:rPr lang="ko-KR" sz="1000">
                  <a:solidFill>
                    <a:schemeClr val="dk1"/>
                  </a:solidFill>
                </a:rPr>
                <a:t>data for control bot</a:t>
              </a:r>
              <a:endParaRPr sz="1000">
                <a:solidFill>
                  <a:schemeClr val="dk1"/>
                </a:solidFill>
              </a:endParaRPr>
            </a:p>
          </p:txBody>
        </p:sp>
        <p:cxnSp>
          <p:nvCxnSpPr>
            <p:cNvPr id="296" name="Google Shape;296;p21"/>
            <p:cNvCxnSpPr/>
            <p:nvPr/>
          </p:nvCxnSpPr>
          <p:spPr>
            <a:xfrm rot="10800000">
              <a:off x="1113275" y="5400175"/>
              <a:ext cx="861300" cy="13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7" name="Google Shape;297;p21"/>
            <p:cNvSpPr txBox="1"/>
            <p:nvPr/>
          </p:nvSpPr>
          <p:spPr>
            <a:xfrm>
              <a:off x="9667379" y="1896625"/>
              <a:ext cx="1461600" cy="6465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receive </a:t>
              </a:r>
              <a:br>
                <a:rPr lang="ko-KR" sz="1000">
                  <a:solidFill>
                    <a:schemeClr val="dk1"/>
                  </a:solidFill>
                </a:rPr>
              </a:br>
              <a:r>
                <a:rPr lang="ko-KR" sz="1000">
                  <a:solidFill>
                    <a:schemeClr val="dk1"/>
                  </a:solidFill>
                </a:rPr>
                <a:t>color &amp; depth img</a:t>
              </a:r>
              <a:br>
                <a:rPr lang="ko-KR" sz="1000">
                  <a:solidFill>
                    <a:schemeClr val="dk1"/>
                  </a:solidFill>
                </a:rPr>
              </a:br>
              <a:r>
                <a:rPr lang="ko-KR" sz="1000">
                  <a:solidFill>
                    <a:schemeClr val="dk1"/>
                  </a:solidFill>
                </a:rPr>
                <a:t>from desktop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357800" y="901150"/>
              <a:ext cx="165600" cy="165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 txBox="1"/>
            <p:nvPr/>
          </p:nvSpPr>
          <p:spPr>
            <a:xfrm>
              <a:off x="569775" y="814600"/>
              <a:ext cx="11265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: state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1159550" y="898338"/>
              <a:ext cx="165600" cy="1656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 txBox="1"/>
            <p:nvPr/>
          </p:nvSpPr>
          <p:spPr>
            <a:xfrm>
              <a:off x="1341225" y="811775"/>
              <a:ext cx="11265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: inner func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2173400" y="898325"/>
              <a:ext cx="165600" cy="1656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1"/>
            <p:cNvSpPr txBox="1"/>
            <p:nvPr/>
          </p:nvSpPr>
          <p:spPr>
            <a:xfrm>
              <a:off x="2467725" y="811775"/>
              <a:ext cx="11265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: Event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304" name="Google Shape;304;p21"/>
            <p:cNvSpPr txBox="1"/>
            <p:nvPr/>
          </p:nvSpPr>
          <p:spPr>
            <a:xfrm>
              <a:off x="2173400" y="3297700"/>
              <a:ext cx="3180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2. 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305" name="Google Shape;305;p21"/>
            <p:cNvSpPr txBox="1"/>
            <p:nvPr/>
          </p:nvSpPr>
          <p:spPr>
            <a:xfrm>
              <a:off x="1219200" y="2050525"/>
              <a:ext cx="3180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1. 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306" name="Google Shape;306;p21"/>
            <p:cNvSpPr txBox="1"/>
            <p:nvPr/>
          </p:nvSpPr>
          <p:spPr>
            <a:xfrm>
              <a:off x="7214900" y="1816325"/>
              <a:ext cx="3180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3. 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307" name="Google Shape;307;p21"/>
            <p:cNvSpPr txBox="1"/>
            <p:nvPr/>
          </p:nvSpPr>
          <p:spPr>
            <a:xfrm>
              <a:off x="357800" y="4400525"/>
              <a:ext cx="3180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4. </a:t>
              </a:r>
              <a:endParaRPr sz="1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 txBox="1">
            <a:spLocks noGrp="1"/>
          </p:cNvSpPr>
          <p:nvPr>
            <p:ph type="title"/>
          </p:nvPr>
        </p:nvSpPr>
        <p:spPr>
          <a:xfrm>
            <a:off x="543101" y="119300"/>
            <a:ext cx="12390900" cy="4800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/>
              <a:t>프로젝트 설명 : Human Detection and color Classification</a:t>
            </a:r>
            <a:endParaRPr sz="3000"/>
          </a:p>
        </p:txBody>
      </p:sp>
      <p:sp>
        <p:nvSpPr>
          <p:cNvPr id="314" name="Google Shape;314;p22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pic>
        <p:nvPicPr>
          <p:cNvPr id="315" name="Google Shape;3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875" y="1069225"/>
            <a:ext cx="3165770" cy="246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875" y="3745509"/>
            <a:ext cx="3165775" cy="246664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2"/>
          <p:cNvSpPr txBox="1"/>
          <p:nvPr/>
        </p:nvSpPr>
        <p:spPr>
          <a:xfrm>
            <a:off x="5746025" y="1667013"/>
            <a:ext cx="5469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직접 모델 학습을 통한 분류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yolov5로 직접 모델을 학습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robogflow에서 dataset 확보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Human detection 및 color classification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8" name="Google Shape;318;p22"/>
          <p:cNvSpPr txBox="1"/>
          <p:nvPr/>
        </p:nvSpPr>
        <p:spPr>
          <a:xfrm>
            <a:off x="5725325" y="3138150"/>
            <a:ext cx="5511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human detection 후 ROI 선정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ROI를 color classification 모델에 넣어 분류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ROI가 어긋나거나 중간에 다른 색이 들어오면 분류 불가능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 txBox="1">
            <a:spLocks noGrp="1"/>
          </p:cNvSpPr>
          <p:nvPr>
            <p:ph type="title"/>
          </p:nvPr>
        </p:nvSpPr>
        <p:spPr>
          <a:xfrm>
            <a:off x="185276" y="132550"/>
            <a:ext cx="12390900" cy="4800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/>
              <a:t>프로젝트 설명 : openVINO pose estimation and color classification</a:t>
            </a:r>
            <a:endParaRPr sz="3000"/>
          </a:p>
        </p:txBody>
      </p:sp>
      <p:sp>
        <p:nvSpPr>
          <p:cNvPr id="325" name="Google Shape;325;p23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pic>
        <p:nvPicPr>
          <p:cNvPr id="326" name="Google Shape;3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925" y="1000388"/>
            <a:ext cx="3308456" cy="24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925" y="3658363"/>
            <a:ext cx="3308456" cy="247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3"/>
          <p:cNvSpPr txBox="1"/>
          <p:nvPr/>
        </p:nvSpPr>
        <p:spPr>
          <a:xfrm>
            <a:off x="5353700" y="2395013"/>
            <a:ext cx="6004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openVINO pose estimation을 사용하여 ROI 선정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몸을 좌우로 구부려도 ROI가 몸을 벗어나지 않음.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ROI에서 color_ROI를 다시 선정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아주 작은 영역의 color를 분류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>
            <a:spLocks noGrp="1"/>
          </p:cNvSpPr>
          <p:nvPr>
            <p:ph type="title"/>
          </p:nvPr>
        </p:nvSpPr>
        <p:spPr>
          <a:xfrm>
            <a:off x="543101" y="119300"/>
            <a:ext cx="12390900" cy="4800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/>
              <a:t>프로젝트 설명 : yolov11-pose and mean color</a:t>
            </a:r>
            <a:endParaRPr sz="3000"/>
          </a:p>
        </p:txBody>
      </p:sp>
      <p:sp>
        <p:nvSpPr>
          <p:cNvPr id="335" name="Google Shape;335;p24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pic>
        <p:nvPicPr>
          <p:cNvPr id="336" name="Google Shape;336;p24"/>
          <p:cNvPicPr preferRelativeResize="0"/>
          <p:nvPr/>
        </p:nvPicPr>
        <p:blipFill rotWithShape="1">
          <a:blip r:embed="rId3">
            <a:alphaModFix/>
          </a:blip>
          <a:srcRect l="403" t="1234" r="49798"/>
          <a:stretch/>
        </p:blipFill>
        <p:spPr>
          <a:xfrm>
            <a:off x="1357975" y="962075"/>
            <a:ext cx="3244200" cy="25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/>
          <p:cNvPicPr preferRelativeResize="0"/>
          <p:nvPr/>
        </p:nvPicPr>
        <p:blipFill rotWithShape="1">
          <a:blip r:embed="rId4">
            <a:alphaModFix/>
          </a:blip>
          <a:srcRect r="49839"/>
          <a:stretch/>
        </p:blipFill>
        <p:spPr>
          <a:xfrm>
            <a:off x="1357975" y="3724350"/>
            <a:ext cx="3244200" cy="253761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4"/>
          <p:cNvSpPr txBox="1"/>
          <p:nvPr/>
        </p:nvSpPr>
        <p:spPr>
          <a:xfrm>
            <a:off x="5231725" y="2442163"/>
            <a:ext cx="6004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주어진 기자재를 최대한 활용하기 위해 YOLO 모델로 변경 (cuda 사용)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color classification 색상 분류의 한계로 ROI의 RGB, HSV 값의 평균을 분류 기준으로 변경.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저장된 색상 평균값을 바탕으로 사람 판별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49" name="Google Shape;49;p7"/>
          <p:cNvSpPr txBox="1"/>
          <p:nvPr/>
        </p:nvSpPr>
        <p:spPr>
          <a:xfrm>
            <a:off x="1432975" y="2381200"/>
            <a:ext cx="464700" cy="20331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01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02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03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04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5698125" y="2381200"/>
            <a:ext cx="464700" cy="20331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05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06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07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51" name="Google Shape;51;p7"/>
          <p:cNvSpPr txBox="1"/>
          <p:nvPr/>
        </p:nvSpPr>
        <p:spPr>
          <a:xfrm>
            <a:off x="1897676" y="2381200"/>
            <a:ext cx="3492300" cy="20331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프로젝트 개요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프로젝트 최종목표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프로젝트 결과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프로젝트 설명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52" name="Google Shape;52;p7"/>
          <p:cNvCxnSpPr/>
          <p:nvPr/>
        </p:nvCxnSpPr>
        <p:spPr>
          <a:xfrm>
            <a:off x="1425050" y="4651750"/>
            <a:ext cx="10772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7"/>
          <p:cNvSpPr txBox="1"/>
          <p:nvPr/>
        </p:nvSpPr>
        <p:spPr>
          <a:xfrm>
            <a:off x="6162826" y="2381200"/>
            <a:ext cx="3492300" cy="9249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Challenge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향후 계획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6162826" y="3471200"/>
            <a:ext cx="3492300" cy="9249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Q &amp; A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>
            <a:spLocks noGrp="1"/>
          </p:cNvSpPr>
          <p:nvPr>
            <p:ph type="title"/>
          </p:nvPr>
        </p:nvSpPr>
        <p:spPr>
          <a:xfrm>
            <a:off x="543101" y="119300"/>
            <a:ext cx="12390900" cy="4800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/>
              <a:t>프로젝트 설명 : yolov11-pose and skeleton data</a:t>
            </a:r>
            <a:endParaRPr sz="3000"/>
          </a:p>
        </p:txBody>
      </p:sp>
      <p:sp>
        <p:nvSpPr>
          <p:cNvPr id="345" name="Google Shape;345;p25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pic>
        <p:nvPicPr>
          <p:cNvPr id="346" name="Google Shape;346;p25"/>
          <p:cNvPicPr preferRelativeResize="0"/>
          <p:nvPr/>
        </p:nvPicPr>
        <p:blipFill rotWithShape="1">
          <a:blip r:embed="rId3">
            <a:alphaModFix/>
          </a:blip>
          <a:srcRect r="24362"/>
          <a:stretch/>
        </p:blipFill>
        <p:spPr>
          <a:xfrm>
            <a:off x="5642663" y="1833025"/>
            <a:ext cx="4579125" cy="403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5"/>
          <p:cNvPicPr preferRelativeResize="0"/>
          <p:nvPr/>
        </p:nvPicPr>
        <p:blipFill rotWithShape="1">
          <a:blip r:embed="rId4">
            <a:alphaModFix/>
          </a:blip>
          <a:srcRect l="5159" r="70685"/>
          <a:stretch/>
        </p:blipFill>
        <p:spPr>
          <a:xfrm>
            <a:off x="1970213" y="2158675"/>
            <a:ext cx="1751850" cy="338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25"/>
          <p:cNvCxnSpPr/>
          <p:nvPr/>
        </p:nvCxnSpPr>
        <p:spPr>
          <a:xfrm rot="10800000" flipH="1">
            <a:off x="3440413" y="2443425"/>
            <a:ext cx="2526300" cy="610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25"/>
          <p:cNvCxnSpPr/>
          <p:nvPr/>
        </p:nvCxnSpPr>
        <p:spPr>
          <a:xfrm rot="10800000" flipH="1">
            <a:off x="3396088" y="3426825"/>
            <a:ext cx="2466900" cy="1836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25"/>
          <p:cNvCxnSpPr/>
          <p:nvPr/>
        </p:nvCxnSpPr>
        <p:spPr>
          <a:xfrm>
            <a:off x="3378288" y="4141300"/>
            <a:ext cx="2495400" cy="2175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1" name="Google Shape;3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538" y="1107802"/>
            <a:ext cx="1201350" cy="16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>
            <a:spLocks noGrp="1"/>
          </p:cNvSpPr>
          <p:nvPr>
            <p:ph type="title"/>
          </p:nvPr>
        </p:nvSpPr>
        <p:spPr>
          <a:xfrm>
            <a:off x="543101" y="119300"/>
            <a:ext cx="12390900" cy="4800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/>
              <a:t>프로젝트 설명 : yolov11-pose and skeleton data</a:t>
            </a:r>
            <a:endParaRPr sz="3000"/>
          </a:p>
        </p:txBody>
      </p:sp>
      <p:sp>
        <p:nvSpPr>
          <p:cNvPr id="358" name="Google Shape;358;p26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13" y="734449"/>
            <a:ext cx="5660273" cy="30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250" y="3676650"/>
            <a:ext cx="4507599" cy="274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6"/>
          <p:cNvSpPr txBox="1"/>
          <p:nvPr/>
        </p:nvSpPr>
        <p:spPr>
          <a:xfrm>
            <a:off x="6315500" y="1343888"/>
            <a:ext cx="5660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Realsense를 사용하여 팀원의 골격정보 도출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어깨 너비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골반 너비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상체 길이 (2EA)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상박 길이 (2EA)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62" name="Google Shape;362;p26"/>
          <p:cNvSpPr txBox="1"/>
          <p:nvPr/>
        </p:nvSpPr>
        <p:spPr>
          <a:xfrm>
            <a:off x="6315500" y="3110263"/>
            <a:ext cx="5660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골격정보로 3가지 dataset 생성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상위 값, 하위값 20% 제거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소수점 2자리수 기준 20개 미만 데이터 삭제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가장 많은 수의 data 7개만 남기고 삭제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63" name="Google Shape;363;p26"/>
          <p:cNvSpPr txBox="1"/>
          <p:nvPr/>
        </p:nvSpPr>
        <p:spPr>
          <a:xfrm>
            <a:off x="6315500" y="4568850"/>
            <a:ext cx="5660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scikit learn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SVM을 사용하여 모델 학습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random forest를 사용하여 모델 학습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"/>
          <p:cNvSpPr txBox="1">
            <a:spLocks noGrp="1"/>
          </p:cNvSpPr>
          <p:nvPr>
            <p:ph type="title"/>
          </p:nvPr>
        </p:nvSpPr>
        <p:spPr>
          <a:xfrm>
            <a:off x="543101" y="119300"/>
            <a:ext cx="12390900" cy="4800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/>
              <a:t>프로젝트 설명 : yolov11-pose and skeleton data</a:t>
            </a:r>
            <a:endParaRPr sz="3000"/>
          </a:p>
        </p:txBody>
      </p:sp>
      <p:sp>
        <p:nvSpPr>
          <p:cNvPr id="370" name="Google Shape;370;p27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pic>
        <p:nvPicPr>
          <p:cNvPr id="371" name="Google Shape;3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000" y="957163"/>
            <a:ext cx="3460001" cy="25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000" y="3688550"/>
            <a:ext cx="3459996" cy="25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7"/>
          <p:cNvSpPr txBox="1"/>
          <p:nvPr/>
        </p:nvSpPr>
        <p:spPr>
          <a:xfrm>
            <a:off x="5304275" y="2462863"/>
            <a:ext cx="6004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SVM 모델은 과적합이 발생하여 사용 불가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Random forest  model을 사용하여 골격 data를 토대로 사람 판별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해당 인물은 KEG이나 계속해서 KDH가 나오는 것을 확인 (3가지 dataset 모두 동일)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2692150" y="4309800"/>
            <a:ext cx="2367900" cy="22623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Ubuntu 18.04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0" name="Google Shape;430;p32"/>
          <p:cNvSpPr/>
          <p:nvPr/>
        </p:nvSpPr>
        <p:spPr>
          <a:xfrm>
            <a:off x="2791650" y="4641100"/>
            <a:ext cx="1858500" cy="1778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Python 3.6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1" name="Google Shape;431;p32"/>
          <p:cNvSpPr/>
          <p:nvPr/>
        </p:nvSpPr>
        <p:spPr>
          <a:xfrm>
            <a:off x="2923950" y="5126600"/>
            <a:ext cx="1408800" cy="11682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ROS2-dashing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Challenges</a:t>
            </a:r>
            <a:endParaRPr/>
          </a:p>
        </p:txBody>
      </p:sp>
      <p:sp>
        <p:nvSpPr>
          <p:cNvPr id="433" name="Google Shape;433;p32"/>
          <p:cNvSpPr txBox="1">
            <a:spLocks noGrp="1"/>
          </p:cNvSpPr>
          <p:nvPr>
            <p:ph type="sldNum" idx="12"/>
          </p:nvPr>
        </p:nvSpPr>
        <p:spPr>
          <a:xfrm>
            <a:off x="10684566" y="5775307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434" name="Google Shape;434;p32"/>
          <p:cNvSpPr txBox="1"/>
          <p:nvPr/>
        </p:nvSpPr>
        <p:spPr>
          <a:xfrm>
            <a:off x="820375" y="753200"/>
            <a:ext cx="9703500" cy="3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</a:rPr>
              <a:t>1. Intel RealSense와 Raspberry Pi 호환성 문제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 b="1">
                <a:solidFill>
                  <a:schemeClr val="dk1"/>
                </a:solidFill>
              </a:rPr>
              <a:t>Problem</a:t>
            </a:r>
            <a:r>
              <a:rPr lang="ko-KR" sz="1500">
                <a:solidFill>
                  <a:schemeClr val="dk1"/>
                </a:solidFill>
              </a:rPr>
              <a:t>: Intel RealSense 카메라의 프레임을 가져오지 못함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 b="1">
                <a:solidFill>
                  <a:schemeClr val="dk1"/>
                </a:solidFill>
              </a:rPr>
              <a:t>Solution</a:t>
            </a:r>
            <a:r>
              <a:rPr lang="ko-KR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500">
                <a:solidFill>
                  <a:schemeClr val="dk1"/>
                </a:solidFill>
              </a:rPr>
              <a:t>Raspberry pi에 호환될 수 있도록 직접 build하여 사용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</a:rPr>
              <a:t>2. Pyrealsense 와 ROS2의 python 버전 호환성 문제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 b="1">
                <a:solidFill>
                  <a:schemeClr val="dk1"/>
                </a:solidFill>
              </a:rPr>
              <a:t>Problem</a:t>
            </a:r>
            <a:r>
              <a:rPr lang="ko-KR" sz="1500">
                <a:solidFill>
                  <a:schemeClr val="dk1"/>
                </a:solidFill>
              </a:rPr>
              <a:t>: Jetson Nano의 Ubuntu 18.04 환경에서는 ROS2 Dashing이 Python 3.6까지만 지원. 하지만 Intel RealSense의 pyrealsense2 라이브러리는 Python 3.7 이상에서만 동작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 b="1">
                <a:solidFill>
                  <a:schemeClr val="dk1"/>
                </a:solidFill>
              </a:rPr>
              <a:t>Solution</a:t>
            </a:r>
            <a:r>
              <a:rPr lang="ko-KR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500">
                <a:solidFill>
                  <a:schemeClr val="dk1"/>
                </a:solidFill>
              </a:rPr>
              <a:t>Intel RealSense의 구버전 소스 코드를 사용하여 pyrealsense2 모듈을 Python 3.6 환경에서 빌드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500">
                <a:solidFill>
                  <a:schemeClr val="dk1"/>
                </a:solidFill>
              </a:rPr>
              <a:t>Python 3.6을 지원하는 버전의 pyrealsense2를 빌드해 ROS2 Dashing과의 호환성 문제 해결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500">
                <a:solidFill>
                  <a:schemeClr val="dk1"/>
                </a:solidFill>
              </a:rPr>
              <a:t>docker container를 사용해보기로 함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6373050" y="4488700"/>
            <a:ext cx="1858500" cy="1778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Python 3.7 이상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6" name="Google Shape;436;p32"/>
          <p:cNvSpPr/>
          <p:nvPr/>
        </p:nvSpPr>
        <p:spPr>
          <a:xfrm>
            <a:off x="6443700" y="4974025"/>
            <a:ext cx="1408800" cy="11682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pyrealsense2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7" name="Google Shape;437;p32"/>
          <p:cNvSpPr/>
          <p:nvPr/>
        </p:nvSpPr>
        <p:spPr>
          <a:xfrm>
            <a:off x="4144175" y="4893250"/>
            <a:ext cx="2488527" cy="162445"/>
          </a:xfrm>
          <a:custGeom>
            <a:avLst/>
            <a:gdLst/>
            <a:ahLst/>
            <a:cxnLst/>
            <a:rect l="l" t="t" r="r" b="b"/>
            <a:pathLst>
              <a:path w="88371" h="14022" extrusionOk="0">
                <a:moveTo>
                  <a:pt x="88371" y="14022"/>
                </a:moveTo>
                <a:cubicBezTo>
                  <a:pt x="82197" y="12346"/>
                  <a:pt x="66058" y="6305"/>
                  <a:pt x="51329" y="3968"/>
                </a:cubicBezTo>
                <a:cubicBezTo>
                  <a:pt x="36601" y="1631"/>
                  <a:pt x="8555" y="661"/>
                  <a:pt x="0" y="0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8" name="Google Shape;438;p32"/>
          <p:cNvSpPr txBox="1"/>
          <p:nvPr/>
        </p:nvSpPr>
        <p:spPr>
          <a:xfrm>
            <a:off x="5396947" y="4604657"/>
            <a:ext cx="92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build</a:t>
            </a:r>
            <a:endParaRPr sz="1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Challenges</a:t>
            </a:r>
            <a:endParaRPr/>
          </a:p>
        </p:txBody>
      </p:sp>
      <p:sp>
        <p:nvSpPr>
          <p:cNvPr id="445" name="Google Shape;445;p33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446" name="Google Shape;446;p33"/>
          <p:cNvSpPr txBox="1"/>
          <p:nvPr/>
        </p:nvSpPr>
        <p:spPr>
          <a:xfrm>
            <a:off x="738750" y="829400"/>
            <a:ext cx="8077200" cy="5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</a:rPr>
              <a:t>3. Docker 환경에서 ROS2 모터 제어 문제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 b="1">
                <a:solidFill>
                  <a:schemeClr val="dk1"/>
                </a:solidFill>
              </a:rPr>
              <a:t>Problem</a:t>
            </a:r>
            <a:r>
              <a:rPr lang="ko-KR" sz="1500">
                <a:solidFill>
                  <a:schemeClr val="dk1"/>
                </a:solidFill>
              </a:rPr>
              <a:t>: Ubuntu 20.04 기반 Docker 컨테이너에서 ROS2 명령을 사용해 OpenCR에 모터 제어 명령을 보내도 모터가 동작하지 않음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 b="1">
                <a:solidFill>
                  <a:schemeClr val="dk1"/>
                </a:solidFill>
              </a:rPr>
              <a:t>Cause</a:t>
            </a:r>
            <a:r>
              <a:rPr lang="ko-KR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500">
                <a:solidFill>
                  <a:schemeClr val="dk1"/>
                </a:solidFill>
              </a:rPr>
              <a:t>명확하진 않으나 docker 자체는 Host OS가 아니기에 발생하는 문제라고 판단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 b="1">
                <a:solidFill>
                  <a:schemeClr val="dk1"/>
                </a:solidFill>
              </a:rPr>
              <a:t>Solution</a:t>
            </a:r>
            <a:r>
              <a:rPr lang="ko-KR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500">
                <a:solidFill>
                  <a:schemeClr val="dk1"/>
                </a:solidFill>
              </a:rPr>
              <a:t>해결하려면 시간이 상당히 필요하다고 판단하고, pyrealsense를 python 3.6에서 동작시키기로 함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</a:rPr>
              <a:t>4. 시나리오에 대한 알고리즘 디버깅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 b="1">
                <a:solidFill>
                  <a:schemeClr val="dk1"/>
                </a:solidFill>
              </a:rPr>
              <a:t>Problem</a:t>
            </a:r>
            <a:r>
              <a:rPr lang="ko-KR" sz="1500">
                <a:solidFill>
                  <a:schemeClr val="dk1"/>
                </a:solidFill>
              </a:rPr>
              <a:t>: 여러 예상치 못한 동작을 수행함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 b="1">
                <a:solidFill>
                  <a:schemeClr val="dk1"/>
                </a:solidFill>
              </a:rPr>
              <a:t>Solution</a:t>
            </a:r>
            <a:r>
              <a:rPr lang="ko-KR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500">
                <a:solidFill>
                  <a:schemeClr val="dk1"/>
                </a:solidFill>
              </a:rPr>
              <a:t>동작을 분석하여 디버깅하여 해결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</a:rPr>
              <a:t>5. 코드를 병합하는 과정에서의 에러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 b="1">
                <a:solidFill>
                  <a:schemeClr val="dk1"/>
                </a:solidFill>
              </a:rPr>
              <a:t>Problem</a:t>
            </a:r>
            <a:r>
              <a:rPr lang="ko-KR" sz="1500">
                <a:solidFill>
                  <a:schemeClr val="dk1"/>
                </a:solidFill>
              </a:rPr>
              <a:t>: library 충돌이나 상대 코드를 이해하는 데에 있어서 어려움을 겪음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 b="1">
                <a:solidFill>
                  <a:schemeClr val="dk1"/>
                </a:solidFill>
              </a:rPr>
              <a:t>Solution</a:t>
            </a:r>
            <a:r>
              <a:rPr lang="ko-KR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500">
                <a:solidFill>
                  <a:schemeClr val="dk1"/>
                </a:solidFill>
              </a:rPr>
              <a:t>대화와 refactoring을 통하여 해결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Future Work</a:t>
            </a:r>
            <a:endParaRPr/>
          </a:p>
        </p:txBody>
      </p:sp>
      <p:sp>
        <p:nvSpPr>
          <p:cNvPr id="461" name="Google Shape;461;p35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sp>
        <p:nvSpPr>
          <p:cNvPr id="462" name="Google Shape;462;p35"/>
          <p:cNvSpPr txBox="1"/>
          <p:nvPr/>
        </p:nvSpPr>
        <p:spPr>
          <a:xfrm>
            <a:off x="742125" y="1119800"/>
            <a:ext cx="8772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-KR" sz="2000" b="1">
                <a:solidFill>
                  <a:schemeClr val="dk1"/>
                </a:solidFill>
              </a:rPr>
              <a:t>Jetson-nano에서의 inference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463" name="Google Shape;463;p35"/>
          <p:cNvPicPr preferRelativeResize="0"/>
          <p:nvPr/>
        </p:nvPicPr>
        <p:blipFill rotWithShape="1">
          <a:blip r:embed="rId3">
            <a:alphaModFix/>
          </a:blip>
          <a:srcRect r="30133"/>
          <a:stretch/>
        </p:blipFill>
        <p:spPr>
          <a:xfrm>
            <a:off x="1412225" y="2588800"/>
            <a:ext cx="2636326" cy="29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5"/>
          <p:cNvSpPr/>
          <p:nvPr/>
        </p:nvSpPr>
        <p:spPr>
          <a:xfrm>
            <a:off x="1311975" y="2087225"/>
            <a:ext cx="2636400" cy="35448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HLD1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465" name="Google Shape;465;p35"/>
          <p:cNvGrpSpPr/>
          <p:nvPr/>
        </p:nvGrpSpPr>
        <p:grpSpPr>
          <a:xfrm>
            <a:off x="6423975" y="1645650"/>
            <a:ext cx="5228349" cy="4968498"/>
            <a:chOff x="5844200" y="1334050"/>
            <a:chExt cx="5228349" cy="4968499"/>
          </a:xfrm>
        </p:grpSpPr>
        <p:pic>
          <p:nvPicPr>
            <p:cNvPr id="466" name="Google Shape;466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46199" y="1334050"/>
              <a:ext cx="3726350" cy="4968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5"/>
            <p:cNvSpPr/>
            <p:nvPr/>
          </p:nvSpPr>
          <p:spPr>
            <a:xfrm>
              <a:off x="5844200" y="1388725"/>
              <a:ext cx="4340100" cy="42735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dk1"/>
                </a:highlight>
              </a:endParaRPr>
            </a:p>
          </p:txBody>
        </p:sp>
        <p:pic>
          <p:nvPicPr>
            <p:cNvPr id="468" name="Google Shape;468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65937" y="2804900"/>
              <a:ext cx="1674501" cy="213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35"/>
            <p:cNvSpPr/>
            <p:nvPr/>
          </p:nvSpPr>
          <p:spPr>
            <a:xfrm>
              <a:off x="6215275" y="2339025"/>
              <a:ext cx="1709400" cy="2637000"/>
            </a:xfrm>
            <a:prstGeom prst="rect">
              <a:avLst/>
            </a:prstGeom>
            <a:noFill/>
            <a:ln w="1905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b="1">
                  <a:solidFill>
                    <a:schemeClr val="dk1"/>
                  </a:solidFill>
                </a:rPr>
                <a:t>HLD2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0" name="Google Shape;470;p35"/>
            <p:cNvCxnSpPr/>
            <p:nvPr/>
          </p:nvCxnSpPr>
          <p:spPr>
            <a:xfrm rot="10800000" flipH="1">
              <a:off x="6215275" y="2686925"/>
              <a:ext cx="1702800" cy="6600"/>
            </a:xfrm>
            <a:prstGeom prst="straightConnector1">
              <a:avLst/>
            </a:prstGeom>
            <a:noFill/>
            <a:ln w="19050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71" name="Google Shape;471;p35"/>
          <p:cNvCxnSpPr/>
          <p:nvPr/>
        </p:nvCxnSpPr>
        <p:spPr>
          <a:xfrm rot="10800000" flipH="1">
            <a:off x="1311975" y="2506313"/>
            <a:ext cx="2623800" cy="3600"/>
          </a:xfrm>
          <a:prstGeom prst="straightConnector1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35"/>
          <p:cNvCxnSpPr/>
          <p:nvPr/>
        </p:nvCxnSpPr>
        <p:spPr>
          <a:xfrm>
            <a:off x="4346750" y="4051875"/>
            <a:ext cx="18000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73" name="Google Shape;473;p35" descr="Desktop PC icon with monitor vector image | Free SV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575" y="2190925"/>
            <a:ext cx="1486575" cy="148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35"/>
          <p:cNvGrpSpPr/>
          <p:nvPr/>
        </p:nvGrpSpPr>
        <p:grpSpPr>
          <a:xfrm>
            <a:off x="4565531" y="2157911"/>
            <a:ext cx="1285290" cy="1519650"/>
            <a:chOff x="4851450" y="1312025"/>
            <a:chExt cx="900000" cy="900000"/>
          </a:xfrm>
        </p:grpSpPr>
        <p:cxnSp>
          <p:nvCxnSpPr>
            <p:cNvPr id="475" name="Google Shape;475;p35"/>
            <p:cNvCxnSpPr/>
            <p:nvPr/>
          </p:nvCxnSpPr>
          <p:spPr>
            <a:xfrm flipH="1">
              <a:off x="4851450" y="1312025"/>
              <a:ext cx="900000" cy="900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35"/>
            <p:cNvCxnSpPr/>
            <p:nvPr/>
          </p:nvCxnSpPr>
          <p:spPr>
            <a:xfrm>
              <a:off x="4851450" y="1312025"/>
              <a:ext cx="900000" cy="900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7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Future Work</a:t>
            </a:r>
            <a:endParaRPr/>
          </a:p>
        </p:txBody>
      </p:sp>
      <p:sp>
        <p:nvSpPr>
          <p:cNvPr id="509" name="Google Shape;509;p37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grpSp>
        <p:nvGrpSpPr>
          <p:cNvPr id="510" name="Google Shape;510;p37"/>
          <p:cNvGrpSpPr/>
          <p:nvPr/>
        </p:nvGrpSpPr>
        <p:grpSpPr>
          <a:xfrm>
            <a:off x="3708852" y="1815761"/>
            <a:ext cx="4774298" cy="4108185"/>
            <a:chOff x="814752" y="1739336"/>
            <a:chExt cx="4774298" cy="4108185"/>
          </a:xfrm>
        </p:grpSpPr>
        <p:pic>
          <p:nvPicPr>
            <p:cNvPr id="511" name="Google Shape;51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4752" y="1739336"/>
              <a:ext cx="4774298" cy="410818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2" name="Google Shape;512;p37"/>
            <p:cNvGrpSpPr/>
            <p:nvPr/>
          </p:nvGrpSpPr>
          <p:grpSpPr>
            <a:xfrm>
              <a:off x="3226557" y="2325754"/>
              <a:ext cx="994200" cy="1068894"/>
              <a:chOff x="3100657" y="2127004"/>
              <a:chExt cx="994200" cy="1068894"/>
            </a:xfrm>
          </p:grpSpPr>
          <p:pic>
            <p:nvPicPr>
              <p:cNvPr id="513" name="Google Shape;513;p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211029" y="2166274"/>
                <a:ext cx="867402" cy="10296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4" name="Google Shape;514;p37"/>
              <p:cNvSpPr/>
              <p:nvPr/>
            </p:nvSpPr>
            <p:spPr>
              <a:xfrm>
                <a:off x="3100657" y="2127004"/>
                <a:ext cx="994200" cy="987600"/>
              </a:xfrm>
              <a:prstGeom prst="rect">
                <a:avLst/>
              </a:prstGeom>
              <a:noFill/>
              <a:ln w="28575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37"/>
            <p:cNvSpPr/>
            <p:nvPr/>
          </p:nvSpPr>
          <p:spPr>
            <a:xfrm>
              <a:off x="1440127" y="2607325"/>
              <a:ext cx="2104775" cy="1636650"/>
            </a:xfrm>
            <a:custGeom>
              <a:avLst/>
              <a:gdLst/>
              <a:ahLst/>
              <a:cxnLst/>
              <a:rect l="l" t="t" r="r" b="b"/>
              <a:pathLst>
                <a:path w="84191" h="65466" extrusionOk="0">
                  <a:moveTo>
                    <a:pt x="67495" y="0"/>
                  </a:moveTo>
                  <a:cubicBezTo>
                    <a:pt x="56275" y="3887"/>
                    <a:pt x="-2609" y="12413"/>
                    <a:pt x="174" y="23324"/>
                  </a:cubicBezTo>
                  <a:cubicBezTo>
                    <a:pt x="2957" y="34235"/>
                    <a:pt x="70189" y="58442"/>
                    <a:pt x="84192" y="65466"/>
                  </a:cubicBezTo>
                </a:path>
              </a:pathLst>
            </a:cu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6" name="Google Shape;516;p37"/>
          <p:cNvSpPr txBox="1"/>
          <p:nvPr/>
        </p:nvSpPr>
        <p:spPr>
          <a:xfrm>
            <a:off x="543100" y="980650"/>
            <a:ext cx="73950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chemeClr val="dk1"/>
                </a:solidFill>
              </a:rPr>
              <a:t>2</a:t>
            </a:r>
            <a:r>
              <a:rPr lang="ko-KR" sz="2000" b="1">
                <a:solidFill>
                  <a:schemeClr val="dk1"/>
                </a:solidFill>
              </a:rPr>
              <a:t>.   장애물을 피해서 주행하는 알고리즘 추가</a:t>
            </a:r>
            <a:endParaRPr sz="2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Future Work</a:t>
            </a:r>
            <a:endParaRPr/>
          </a:p>
        </p:txBody>
      </p:sp>
      <p:sp>
        <p:nvSpPr>
          <p:cNvPr id="523" name="Google Shape;523;p38"/>
          <p:cNvSpPr txBox="1">
            <a:spLocks noGrp="1"/>
          </p:cNvSpPr>
          <p:nvPr>
            <p:ph type="sldNum" idx="12"/>
          </p:nvPr>
        </p:nvSpPr>
        <p:spPr>
          <a:xfrm>
            <a:off x="11803466" y="638204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sp>
        <p:nvSpPr>
          <p:cNvPr id="524" name="Google Shape;524;p38"/>
          <p:cNvSpPr txBox="1"/>
          <p:nvPr/>
        </p:nvSpPr>
        <p:spPr>
          <a:xfrm>
            <a:off x="573175" y="864700"/>
            <a:ext cx="679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chemeClr val="dk1"/>
                </a:solidFill>
              </a:rPr>
              <a:t>3</a:t>
            </a:r>
            <a:r>
              <a:rPr lang="ko-KR" sz="2000" b="1">
                <a:solidFill>
                  <a:schemeClr val="dk1"/>
                </a:solidFill>
              </a:rPr>
              <a:t>.   앞을 scan을 할 때, 얼굴에 대한 keypoint로 앞 뒤 구분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525" name="Google Shape;5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025" y="2305863"/>
            <a:ext cx="3092351" cy="3239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38"/>
          <p:cNvGrpSpPr/>
          <p:nvPr/>
        </p:nvGrpSpPr>
        <p:grpSpPr>
          <a:xfrm>
            <a:off x="6134350" y="1936227"/>
            <a:ext cx="3735090" cy="4445812"/>
            <a:chOff x="1651975" y="1964112"/>
            <a:chExt cx="4340100" cy="4968498"/>
          </a:xfrm>
        </p:grpSpPr>
        <p:pic>
          <p:nvPicPr>
            <p:cNvPr id="527" name="Google Shape;527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25724" y="1964112"/>
              <a:ext cx="3726350" cy="4968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38"/>
            <p:cNvSpPr/>
            <p:nvPr/>
          </p:nvSpPr>
          <p:spPr>
            <a:xfrm>
              <a:off x="1651975" y="2145963"/>
              <a:ext cx="4340100" cy="42735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dk1"/>
                </a:highlight>
              </a:endParaRPr>
            </a:p>
          </p:txBody>
        </p:sp>
      </p:grpSp>
      <p:grpSp>
        <p:nvGrpSpPr>
          <p:cNvPr id="529" name="Google Shape;529;p38"/>
          <p:cNvGrpSpPr/>
          <p:nvPr/>
        </p:nvGrpSpPr>
        <p:grpSpPr>
          <a:xfrm>
            <a:off x="4731050" y="2409700"/>
            <a:ext cx="2816100" cy="2630700"/>
            <a:chOff x="4757525" y="2961850"/>
            <a:chExt cx="2816100" cy="2630700"/>
          </a:xfrm>
        </p:grpSpPr>
        <p:cxnSp>
          <p:nvCxnSpPr>
            <p:cNvPr id="530" name="Google Shape;530;p38"/>
            <p:cNvCxnSpPr/>
            <p:nvPr/>
          </p:nvCxnSpPr>
          <p:spPr>
            <a:xfrm flipH="1">
              <a:off x="4757525" y="2961850"/>
              <a:ext cx="2816100" cy="258300"/>
            </a:xfrm>
            <a:prstGeom prst="straightConnector1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38"/>
            <p:cNvCxnSpPr/>
            <p:nvPr/>
          </p:nvCxnSpPr>
          <p:spPr>
            <a:xfrm flipH="1">
              <a:off x="5221325" y="2961850"/>
              <a:ext cx="2352300" cy="2630700"/>
            </a:xfrm>
            <a:prstGeom prst="straightConnector1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2" name="Google Shape;532;p38"/>
          <p:cNvSpPr/>
          <p:nvPr/>
        </p:nvSpPr>
        <p:spPr>
          <a:xfrm>
            <a:off x="2491450" y="2933175"/>
            <a:ext cx="1318500" cy="12657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9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Future Work</a:t>
            </a:r>
            <a:endParaRPr/>
          </a:p>
        </p:txBody>
      </p:sp>
      <p:sp>
        <p:nvSpPr>
          <p:cNvPr id="539" name="Google Shape;539;p39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sp>
        <p:nvSpPr>
          <p:cNvPr id="540" name="Google Shape;540;p39"/>
          <p:cNvSpPr txBox="1"/>
          <p:nvPr/>
        </p:nvSpPr>
        <p:spPr>
          <a:xfrm>
            <a:off x="573175" y="864700"/>
            <a:ext cx="679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chemeClr val="dk1"/>
                </a:solidFill>
              </a:rPr>
              <a:t>4</a:t>
            </a:r>
            <a:r>
              <a:rPr lang="ko-KR" sz="2000" b="1">
                <a:solidFill>
                  <a:schemeClr val="dk1"/>
                </a:solidFill>
              </a:rPr>
              <a:t>.   음성 출력에 대한 threading 구현 필요</a:t>
            </a:r>
            <a:endParaRPr sz="2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1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자료출처</a:t>
            </a:r>
            <a:endParaRPr/>
          </a:p>
        </p:txBody>
      </p:sp>
      <p:sp>
        <p:nvSpPr>
          <p:cNvPr id="555" name="Google Shape;555;p41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sp>
        <p:nvSpPr>
          <p:cNvPr id="556" name="Google Shape;556;p41"/>
          <p:cNvSpPr txBox="1"/>
          <p:nvPr/>
        </p:nvSpPr>
        <p:spPr>
          <a:xfrm>
            <a:off x="468775" y="1052175"/>
            <a:ext cx="6608700" cy="13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https://www.shinsegaegroupnewsroom.com/23331/</a:t>
            </a:r>
            <a:endParaRPr sz="1800" u="sng">
              <a:solidFill>
                <a:srgbClr val="00008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https://www.superhii.com/smart_cart.html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u="sng">
              <a:solidFill>
                <a:srgbClr val="00008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개요 : 팀원 소개</a:t>
            </a:r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grpSp>
        <p:nvGrpSpPr>
          <p:cNvPr id="62" name="Google Shape;62;p8"/>
          <p:cNvGrpSpPr/>
          <p:nvPr/>
        </p:nvGrpSpPr>
        <p:grpSpPr>
          <a:xfrm>
            <a:off x="7312963" y="454846"/>
            <a:ext cx="3313200" cy="3474200"/>
            <a:chOff x="7004813" y="713475"/>
            <a:chExt cx="3313200" cy="3474200"/>
          </a:xfrm>
        </p:grpSpPr>
        <p:sp>
          <p:nvSpPr>
            <p:cNvPr id="63" name="Google Shape;63;p8"/>
            <p:cNvSpPr/>
            <p:nvPr/>
          </p:nvSpPr>
          <p:spPr>
            <a:xfrm>
              <a:off x="7004813" y="1053575"/>
              <a:ext cx="3313200" cy="31341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4" name="Google Shape;6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04725" y="713475"/>
              <a:ext cx="2727776" cy="2727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8"/>
            <p:cNvSpPr txBox="1"/>
            <p:nvPr/>
          </p:nvSpPr>
          <p:spPr>
            <a:xfrm>
              <a:off x="7703975" y="3514850"/>
              <a:ext cx="191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</a:rPr>
                <a:t>김은찬 &amp; 한태섭</a:t>
              </a:r>
              <a:endParaRPr sz="2000" b="1">
                <a:solidFill>
                  <a:schemeClr val="dk1"/>
                </a:solidFill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1281925" y="794959"/>
            <a:ext cx="3313200" cy="3134100"/>
            <a:chOff x="1063275" y="1192700"/>
            <a:chExt cx="3313200" cy="3134100"/>
          </a:xfrm>
        </p:grpSpPr>
        <p:pic>
          <p:nvPicPr>
            <p:cNvPr id="67" name="Google Shape;67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37000" y="1263398"/>
              <a:ext cx="2365750" cy="229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8"/>
            <p:cNvSpPr txBox="1"/>
            <p:nvPr/>
          </p:nvSpPr>
          <p:spPr>
            <a:xfrm>
              <a:off x="1762425" y="3637700"/>
              <a:ext cx="191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</a:rPr>
                <a:t>고의근 &amp; 김동현</a:t>
              </a:r>
              <a:endParaRPr sz="2000" b="1">
                <a:solidFill>
                  <a:schemeClr val="dk1"/>
                </a:solidFill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063275" y="1192700"/>
              <a:ext cx="3313200" cy="31341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8"/>
          <p:cNvSpPr txBox="1"/>
          <p:nvPr/>
        </p:nvSpPr>
        <p:spPr>
          <a:xfrm>
            <a:off x="776275" y="4137509"/>
            <a:ext cx="43245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-KR" sz="1200" b="1">
                <a:solidFill>
                  <a:schemeClr val="dk1"/>
                </a:solidFill>
              </a:rPr>
              <a:t>OpenVINO 모델 적용 및 human detection</a:t>
            </a:r>
            <a:br>
              <a:rPr lang="ko-KR" sz="1200" b="1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-KR" sz="1200" b="1">
                <a:solidFill>
                  <a:schemeClr val="dk1"/>
                </a:solidFill>
              </a:rPr>
              <a:t>Color classification 및 모델 병합 작업</a:t>
            </a:r>
            <a:br>
              <a:rPr lang="ko-KR" sz="1200" b="1">
                <a:solidFill>
                  <a:schemeClr val="dk1"/>
                </a:solidFill>
              </a:rPr>
            </a:br>
            <a:endParaRPr sz="12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-KR" sz="1200" b="1">
                <a:solidFill>
                  <a:schemeClr val="dk1"/>
                </a:solidFill>
              </a:rPr>
              <a:t>YOLOv8 모델 테스트 및 모델 선정</a:t>
            </a:r>
            <a:br>
              <a:rPr lang="ko-KR" sz="1200" b="1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-KR" sz="1200" b="1">
                <a:solidFill>
                  <a:schemeClr val="dk1"/>
                </a:solidFill>
              </a:rPr>
              <a:t>Realsense depth camera 사용 및 RGB-Depth align 진행</a:t>
            </a:r>
            <a:endParaRPr sz="1050" b="1">
              <a:solidFill>
                <a:schemeClr val="dk1"/>
              </a:solidFill>
            </a:endParaRPr>
          </a:p>
        </p:txBody>
      </p:sp>
      <p:sp>
        <p:nvSpPr>
          <p:cNvPr id="71" name="Google Shape;71;p8"/>
          <p:cNvSpPr txBox="1"/>
          <p:nvPr/>
        </p:nvSpPr>
        <p:spPr>
          <a:xfrm>
            <a:off x="6712675" y="4137509"/>
            <a:ext cx="45138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-KR" sz="1200" b="1">
                <a:solidFill>
                  <a:schemeClr val="dk1"/>
                </a:solidFill>
              </a:rPr>
              <a:t>터틀봇3 조립 및 ROS, OpenCR 셋업</a:t>
            </a:r>
            <a:br>
              <a:rPr lang="ko-KR" sz="1200" b="1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-KR" sz="1200" b="1">
                <a:solidFill>
                  <a:schemeClr val="dk1"/>
                </a:solidFill>
              </a:rPr>
              <a:t>Webcam 화면 송출 및 제스처 인식 코드 구현</a:t>
            </a:r>
            <a:br>
              <a:rPr lang="ko-KR" sz="1200" b="1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-KR" sz="1200" b="1">
                <a:solidFill>
                  <a:schemeClr val="dk1"/>
                </a:solidFill>
              </a:rPr>
              <a:t>MobileNet v2 및 Mediapipe 손 제스처 분류 모델 개발</a:t>
            </a:r>
            <a:br>
              <a:rPr lang="ko-KR" sz="1200" b="1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-KR" sz="1200" b="1">
                <a:solidFill>
                  <a:schemeClr val="dk1"/>
                </a:solidFill>
              </a:rPr>
              <a:t>Webcam 및 Realsense 카메라 드라이버 설정</a:t>
            </a:r>
            <a:endParaRPr lang="en-US" altLang="ko-KR" sz="12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endParaRPr lang="en-US" sz="12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-KR" altLang="en-US" sz="1200" b="1">
                <a:solidFill>
                  <a:schemeClr val="dk1"/>
                </a:solidFill>
              </a:rPr>
              <a:t>전체적인 시나리오 작성 및 구현</a:t>
            </a:r>
            <a:endParaRPr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2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Future Work</a:t>
            </a:r>
            <a:endParaRPr/>
          </a:p>
        </p:txBody>
      </p:sp>
      <p:sp>
        <p:nvSpPr>
          <p:cNvPr id="563" name="Google Shape;563;p42"/>
          <p:cNvSpPr txBox="1">
            <a:spLocks noGrp="1"/>
          </p:cNvSpPr>
          <p:nvPr>
            <p:ph type="sldNum" idx="12"/>
          </p:nvPr>
        </p:nvSpPr>
        <p:spPr>
          <a:xfrm>
            <a:off x="11619716" y="64486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sp>
        <p:nvSpPr>
          <p:cNvPr id="564" name="Google Shape;564;p42"/>
          <p:cNvSpPr txBox="1"/>
          <p:nvPr/>
        </p:nvSpPr>
        <p:spPr>
          <a:xfrm>
            <a:off x="573175" y="864700"/>
            <a:ext cx="6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7.   Server에서 inferencing하는 것과 edge에서 </a:t>
            </a:r>
            <a:endParaRPr sz="20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inferencing 하는 것에 대한 금전적인 이득 비교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565" name="Google Shape;5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675" y="3240876"/>
            <a:ext cx="2383776" cy="15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3642" y="1824152"/>
            <a:ext cx="3373464" cy="4495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2"/>
          <p:cNvSpPr/>
          <p:nvPr/>
        </p:nvSpPr>
        <p:spPr>
          <a:xfrm>
            <a:off x="7213882" y="1873627"/>
            <a:ext cx="3929100" cy="3867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pic>
        <p:nvPicPr>
          <p:cNvPr id="568" name="Google Shape;56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5681" y="3155124"/>
            <a:ext cx="1515925" cy="192992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2"/>
          <p:cNvSpPr/>
          <p:nvPr/>
        </p:nvSpPr>
        <p:spPr>
          <a:xfrm>
            <a:off x="7549816" y="2733554"/>
            <a:ext cx="1547400" cy="23862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 HLD2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0" name="Google Shape;570;p42"/>
          <p:cNvCxnSpPr/>
          <p:nvPr/>
        </p:nvCxnSpPr>
        <p:spPr>
          <a:xfrm rot="10800000" flipH="1">
            <a:off x="7549816" y="3048341"/>
            <a:ext cx="1541400" cy="6000"/>
          </a:xfrm>
          <a:prstGeom prst="straightConnector1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1" name="Google Shape;571;p42"/>
          <p:cNvGrpSpPr/>
          <p:nvPr/>
        </p:nvGrpSpPr>
        <p:grpSpPr>
          <a:xfrm>
            <a:off x="2521438" y="2546018"/>
            <a:ext cx="2059820" cy="2788800"/>
            <a:chOff x="1808063" y="2325143"/>
            <a:chExt cx="2059820" cy="2788800"/>
          </a:xfrm>
        </p:grpSpPr>
        <p:pic>
          <p:nvPicPr>
            <p:cNvPr id="572" name="Google Shape;572;p42"/>
            <p:cNvPicPr preferRelativeResize="0"/>
            <p:nvPr/>
          </p:nvPicPr>
          <p:blipFill rotWithShape="1">
            <a:blip r:embed="rId6">
              <a:alphaModFix/>
            </a:blip>
            <a:srcRect r="30133"/>
            <a:stretch/>
          </p:blipFill>
          <p:spPr>
            <a:xfrm>
              <a:off x="1883522" y="2719732"/>
              <a:ext cx="1984362" cy="2330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p42"/>
            <p:cNvSpPr/>
            <p:nvPr/>
          </p:nvSpPr>
          <p:spPr>
            <a:xfrm>
              <a:off x="1808063" y="2325143"/>
              <a:ext cx="1984500" cy="2788800"/>
            </a:xfrm>
            <a:prstGeom prst="rect">
              <a:avLst/>
            </a:prstGeom>
            <a:noFill/>
            <a:ln w="1905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/>
                <a:t>HLD1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574" name="Google Shape;574;p42"/>
            <p:cNvCxnSpPr/>
            <p:nvPr/>
          </p:nvCxnSpPr>
          <p:spPr>
            <a:xfrm rot="10800000" flipH="1">
              <a:off x="1808063" y="2654971"/>
              <a:ext cx="1974900" cy="2700"/>
            </a:xfrm>
            <a:prstGeom prst="straightConnector1">
              <a:avLst/>
            </a:prstGeom>
            <a:noFill/>
            <a:ln w="19050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75" name="Google Shape;575;p42" descr="Desktop PC icon with monitor vector image | Free SV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450" y="3123825"/>
            <a:ext cx="1486575" cy="1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2"/>
          <p:cNvSpPr/>
          <p:nvPr/>
        </p:nvSpPr>
        <p:spPr>
          <a:xfrm>
            <a:off x="976601" y="1993175"/>
            <a:ext cx="3604500" cy="3794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Future Work</a:t>
            </a:r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sp>
        <p:nvSpPr>
          <p:cNvPr id="584" name="Google Shape;584;p43"/>
          <p:cNvSpPr txBox="1"/>
          <p:nvPr/>
        </p:nvSpPr>
        <p:spPr>
          <a:xfrm>
            <a:off x="543100" y="980650"/>
            <a:ext cx="7778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3.   Gesture 명령을 진행할 손의 방향 지정 (ex. 오른쪽에 있는 손만)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585" name="Google Shape;585;p43"/>
          <p:cNvPicPr preferRelativeResize="0"/>
          <p:nvPr/>
        </p:nvPicPr>
        <p:blipFill rotWithShape="1">
          <a:blip r:embed="rId3">
            <a:alphaModFix/>
          </a:blip>
          <a:srcRect t="11778" r="49879" b="22162"/>
          <a:stretch/>
        </p:blipFill>
        <p:spPr>
          <a:xfrm>
            <a:off x="1318550" y="1806650"/>
            <a:ext cx="5128623" cy="37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3"/>
          <p:cNvSpPr/>
          <p:nvPr/>
        </p:nvSpPr>
        <p:spPr>
          <a:xfrm>
            <a:off x="3485900" y="3380050"/>
            <a:ext cx="542400" cy="66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7" name="Google Shape;587;p43"/>
          <p:cNvCxnSpPr/>
          <p:nvPr/>
        </p:nvCxnSpPr>
        <p:spPr>
          <a:xfrm rot="10800000" flipH="1">
            <a:off x="4104500" y="3710500"/>
            <a:ext cx="2943600" cy="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8" name="Google Shape;588;p43"/>
          <p:cNvSpPr/>
          <p:nvPr/>
        </p:nvSpPr>
        <p:spPr>
          <a:xfrm>
            <a:off x="7143500" y="3380050"/>
            <a:ext cx="1468800" cy="66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Only left hand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command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4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Future Work</a:t>
            </a:r>
            <a:endParaRPr/>
          </a:p>
        </p:txBody>
      </p:sp>
      <p:sp>
        <p:nvSpPr>
          <p:cNvPr id="595" name="Google Shape;595;p44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sp>
        <p:nvSpPr>
          <p:cNvPr id="596" name="Google Shape;596;p44"/>
          <p:cNvSpPr txBox="1"/>
          <p:nvPr/>
        </p:nvSpPr>
        <p:spPr>
          <a:xfrm>
            <a:off x="543100" y="980650"/>
            <a:ext cx="7778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4.   Gesture recognition model self training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597" name="Google Shape;597;p44"/>
          <p:cNvPicPr preferRelativeResize="0"/>
          <p:nvPr/>
        </p:nvPicPr>
        <p:blipFill rotWithShape="1">
          <a:blip r:embed="rId3">
            <a:alphaModFix/>
          </a:blip>
          <a:srcRect t="11778" r="49879" b="22162"/>
          <a:stretch/>
        </p:blipFill>
        <p:spPr>
          <a:xfrm>
            <a:off x="1318550" y="1806650"/>
            <a:ext cx="5128623" cy="37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4"/>
          <p:cNvSpPr/>
          <p:nvPr/>
        </p:nvSpPr>
        <p:spPr>
          <a:xfrm>
            <a:off x="3485900" y="3380050"/>
            <a:ext cx="542400" cy="66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Future Work</a:t>
            </a:r>
            <a:endParaRPr/>
          </a:p>
        </p:txBody>
      </p:sp>
      <p:sp>
        <p:nvSpPr>
          <p:cNvPr id="605" name="Google Shape;605;p45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sp>
        <p:nvSpPr>
          <p:cNvPr id="606" name="Google Shape;606;p45"/>
          <p:cNvSpPr txBox="1"/>
          <p:nvPr/>
        </p:nvSpPr>
        <p:spPr>
          <a:xfrm>
            <a:off x="573175" y="864700"/>
            <a:ext cx="679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9.   음성 출력에 대한 threading 구현 필요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607" name="Google Shape;6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45" y="3557045"/>
            <a:ext cx="1855450" cy="257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45"/>
          <p:cNvCxnSpPr/>
          <p:nvPr/>
        </p:nvCxnSpPr>
        <p:spPr>
          <a:xfrm rot="10800000" flipH="1">
            <a:off x="1621726" y="2115443"/>
            <a:ext cx="3600" cy="1547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9" name="Google Shape;609;p45"/>
          <p:cNvSpPr/>
          <p:nvPr/>
        </p:nvSpPr>
        <p:spPr>
          <a:xfrm>
            <a:off x="1238317" y="3686433"/>
            <a:ext cx="753600" cy="42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5"/>
          <p:cNvSpPr/>
          <p:nvPr/>
        </p:nvSpPr>
        <p:spPr>
          <a:xfrm>
            <a:off x="1587092" y="2724408"/>
            <a:ext cx="753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height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개요 : 간트차트</a:t>
            </a: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graphicFrame>
        <p:nvGraphicFramePr>
          <p:cNvPr id="79" name="Google Shape;79;p9"/>
          <p:cNvGraphicFramePr/>
          <p:nvPr/>
        </p:nvGraphicFramePr>
        <p:xfrm>
          <a:off x="2047688" y="1919925"/>
          <a:ext cx="8096625" cy="3018150"/>
        </p:xfrm>
        <a:graphic>
          <a:graphicData uri="http://schemas.openxmlformats.org/drawingml/2006/table">
            <a:tbl>
              <a:tblPr>
                <a:noFill/>
                <a:tableStyleId>{E0D86632-2497-4047-8C7F-5026522A88ED}</a:tableStyleId>
              </a:tblPr>
              <a:tblGrid>
                <a:gridCol w="16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1주차</a:t>
                      </a:r>
                      <a:endParaRPr sz="16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2주차</a:t>
                      </a:r>
                      <a:endParaRPr sz="16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3주차</a:t>
                      </a:r>
                      <a:endParaRPr sz="16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4주차</a:t>
                      </a:r>
                      <a:endParaRPr sz="16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하드웨어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소프트웨어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모델 병합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리허설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0" name="Google Shape;80;p9"/>
          <p:cNvSpPr/>
          <p:nvPr/>
        </p:nvSpPr>
        <p:spPr>
          <a:xfrm>
            <a:off x="3843113" y="2922100"/>
            <a:ext cx="2842500" cy="279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3843125" y="3472075"/>
            <a:ext cx="5652000" cy="279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7050149" y="3988900"/>
            <a:ext cx="2617200" cy="279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409053" y="4538875"/>
            <a:ext cx="702300" cy="279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개요 : 배경</a:t>
            </a:r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1" name="Google Shape;91;p10"/>
          <p:cNvSpPr txBox="1"/>
          <p:nvPr/>
        </p:nvSpPr>
        <p:spPr>
          <a:xfrm>
            <a:off x="3469900" y="5053650"/>
            <a:ext cx="55539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사용자의 편의를 위해 스마트 카트 개발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92" name="Google Shape;9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98" y="845875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850" y="845882"/>
            <a:ext cx="3600000" cy="3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9250" y="905603"/>
            <a:ext cx="3840350" cy="35402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/>
          <p:nvPr/>
        </p:nvSpPr>
        <p:spPr>
          <a:xfrm>
            <a:off x="3469900" y="5687550"/>
            <a:ext cx="63087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더 이상 무거운 짐은 No , 알아서 따라오는 카트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개요 : Goal</a:t>
            </a:r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103" name="Google Shape;103;p11"/>
          <p:cNvSpPr txBox="1"/>
          <p:nvPr/>
        </p:nvSpPr>
        <p:spPr>
          <a:xfrm>
            <a:off x="3034850" y="4949725"/>
            <a:ext cx="6681300" cy="13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 RealSense</a:t>
            </a:r>
            <a:r>
              <a:rPr lang="ko-KR" sz="2000">
                <a:solidFill>
                  <a:schemeClr val="dk1"/>
                </a:solidFill>
              </a:rPr>
              <a:t>와 </a:t>
            </a:r>
            <a:r>
              <a:rPr lang="ko-K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</a:t>
            </a:r>
            <a:r>
              <a:rPr lang="ko-KR" sz="2000">
                <a:solidFill>
                  <a:schemeClr val="dk1"/>
                </a:solidFill>
              </a:rPr>
              <a:t>기반, 제스쳐로 스마트 카트를 제어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ko-KR"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ko-KR" sz="2000">
                <a:solidFill>
                  <a:schemeClr val="dk1"/>
                </a:solidFill>
              </a:rPr>
            </a:br>
            <a:r>
              <a:rPr lang="ko-KR" sz="2000">
                <a:solidFill>
                  <a:schemeClr val="dk1"/>
                </a:solidFill>
              </a:rPr>
              <a:t>카트가 사용자를 자동 추적하여 편리함 제공</a:t>
            </a:r>
            <a:endParaRPr sz="2800">
              <a:solidFill>
                <a:schemeClr val="dk1"/>
              </a:solidFill>
            </a:endParaRPr>
          </a:p>
        </p:txBody>
      </p:sp>
      <p:cxnSp>
        <p:nvCxnSpPr>
          <p:cNvPr id="104" name="Google Shape;104;p11"/>
          <p:cNvCxnSpPr/>
          <p:nvPr/>
        </p:nvCxnSpPr>
        <p:spPr>
          <a:xfrm>
            <a:off x="4915052" y="2849653"/>
            <a:ext cx="22422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5" name="Google Shape;10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900" y="1231613"/>
            <a:ext cx="3092351" cy="323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775" y="1229225"/>
            <a:ext cx="3135575" cy="31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/>
          <p:nvPr/>
        </p:nvSpPr>
        <p:spPr>
          <a:xfrm>
            <a:off x="5365325" y="2144375"/>
            <a:ext cx="12501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Tracking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5183373" y="3024200"/>
            <a:ext cx="16140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Command</a:t>
            </a:r>
            <a:endParaRPr sz="2000" b="1">
              <a:solidFill>
                <a:schemeClr val="dk1"/>
              </a:solidFill>
            </a:endParaRPr>
          </a:p>
        </p:txBody>
      </p:sp>
      <p:cxnSp>
        <p:nvCxnSpPr>
          <p:cNvPr id="109" name="Google Shape;109;p11"/>
          <p:cNvCxnSpPr/>
          <p:nvPr/>
        </p:nvCxnSpPr>
        <p:spPr>
          <a:xfrm flipH="1">
            <a:off x="4915052" y="3690740"/>
            <a:ext cx="22422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프로젝트 개요 : 벤치마킹</a:t>
            </a: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pic>
        <p:nvPicPr>
          <p:cNvPr id="117" name="Google Shape;11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50" y="1236088"/>
            <a:ext cx="2743800" cy="30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050" y="991663"/>
            <a:ext cx="2743800" cy="3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/>
          <p:nvPr/>
        </p:nvSpPr>
        <p:spPr>
          <a:xfrm>
            <a:off x="383850" y="4738075"/>
            <a:ext cx="51183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사용자가 착용한 웨어러블 팔찌를 인식하여 주행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터치 스크린을 조작하여 제어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6578225" y="2552825"/>
            <a:ext cx="13254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dk1"/>
                </a:solidFill>
              </a:rPr>
              <a:t>V S</a:t>
            </a:r>
            <a:endParaRPr sz="4000" b="1">
              <a:solidFill>
                <a:schemeClr val="dk1"/>
              </a:solidFill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6523425" y="4888525"/>
            <a:ext cx="511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 txBox="1"/>
          <p:nvPr/>
        </p:nvSpPr>
        <p:spPr>
          <a:xfrm>
            <a:off x="6188925" y="4738075"/>
            <a:ext cx="59772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직관적인 제어 가능 : 사용자의 제스쳐로 인식 및 주행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기기 의존성 최소화 : 장치 착용의 번거로움이 없음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기능 확장 용이성 : 특정 제스쳐 기능의 추가 및 변경이 가능함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875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123" name="Google Shape;12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50" y="1477089"/>
            <a:ext cx="2831250" cy="283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결과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pic>
        <p:nvPicPr>
          <p:cNvPr id="131" name="Google Shape;131;p13" title="KakaoTalk_20241022_20375974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13" y="1042084"/>
            <a:ext cx="11127974" cy="4172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/>
        </p:nvSpPr>
        <p:spPr>
          <a:xfrm>
            <a:off x="452750" y="5430577"/>
            <a:ext cx="41745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u="sng">
                <a:solidFill>
                  <a:schemeClr val="hlink"/>
                </a:solidFill>
                <a:hlinkClick r:id="rId5"/>
              </a:rPr>
              <a:t>https://youtu.be/t410JO3gH-A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설명</a:t>
            </a:r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768625" y="1285450"/>
            <a:ext cx="3750300" cy="18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하드웨어 세팅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소프트웨어 세팅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전체동작 알고리즘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/>
          </a:blip>
          <a:srcRect l="30658" r="30538"/>
          <a:stretch/>
        </p:blipFill>
        <p:spPr>
          <a:xfrm>
            <a:off x="3876650" y="753200"/>
            <a:ext cx="3283950" cy="56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4">
            <a:alphaModFix/>
          </a:blip>
          <a:srcRect l="31449" r="30796"/>
          <a:stretch/>
        </p:blipFill>
        <p:spPr>
          <a:xfrm>
            <a:off x="7510650" y="753200"/>
            <a:ext cx="3195030" cy="56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8201713" y="189950"/>
            <a:ext cx="181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DeepSORT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4612163" y="189950"/>
            <a:ext cx="181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color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_sim">
  <a:themeElements>
    <a:clrScheme name="사용자 지정 1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FB300"/>
      </a:accent1>
      <a:accent2>
        <a:srgbClr val="C8015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1396</Words>
  <Application>Microsoft Office PowerPoint</Application>
  <PresentationFormat>와이드스크린</PresentationFormat>
  <Paragraphs>401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Times New Roman</vt:lpstr>
      <vt:lpstr>Noto Sans Symbols</vt:lpstr>
      <vt:lpstr>Arial</vt:lpstr>
      <vt:lpstr>맑은 고딕</vt:lpstr>
      <vt:lpstr>Calibri</vt:lpstr>
      <vt:lpstr>Noto Sans KR</vt:lpstr>
      <vt:lpstr>Theme_sim</vt:lpstr>
      <vt:lpstr>Intel AI Project</vt:lpstr>
      <vt:lpstr>목차</vt:lpstr>
      <vt:lpstr>프로젝트 개요 : 팀원 소개</vt:lpstr>
      <vt:lpstr>프로젝트 개요 : 간트차트</vt:lpstr>
      <vt:lpstr>프로젝트 개요 : 배경</vt:lpstr>
      <vt:lpstr>프로젝트 개요 : Goal</vt:lpstr>
      <vt:lpstr>프로젝트 개요 : 벤치마킹</vt:lpstr>
      <vt:lpstr>프로젝트 결과</vt:lpstr>
      <vt:lpstr>프로젝트 설명</vt:lpstr>
      <vt:lpstr>프로젝트 설명: 하드웨어 세팅</vt:lpstr>
      <vt:lpstr>프로젝트 설명: 하드웨어 세팅</vt:lpstr>
      <vt:lpstr>프로젝트 설명 : 소프트웨어 세팅</vt:lpstr>
      <vt:lpstr>프로젝트 설명 : 소프트웨어 세팅</vt:lpstr>
      <vt:lpstr>프로젝트 설명 : ai모델</vt:lpstr>
      <vt:lpstr>프로젝트 설명 : 구조</vt:lpstr>
      <vt:lpstr>프로젝트 설명 : 전체 동작 알고리즘 </vt:lpstr>
      <vt:lpstr>프로젝트 설명 : Human Detection and color Classification</vt:lpstr>
      <vt:lpstr>프로젝트 설명 : openVINO pose estimation and color classification</vt:lpstr>
      <vt:lpstr>프로젝트 설명 : yolov11-pose and mean color</vt:lpstr>
      <vt:lpstr>프로젝트 설명 : yolov11-pose and skeleton data</vt:lpstr>
      <vt:lpstr>프로젝트 설명 : yolov11-pose and skeleton data</vt:lpstr>
      <vt:lpstr>프로젝트 설명 : yolov11-pose and skeleton data</vt:lpstr>
      <vt:lpstr>Challenges</vt:lpstr>
      <vt:lpstr>Challenges</vt:lpstr>
      <vt:lpstr>Future Work</vt:lpstr>
      <vt:lpstr>Future Work</vt:lpstr>
      <vt:lpstr>Future Work</vt:lpstr>
      <vt:lpstr>Future Work</vt:lpstr>
      <vt:lpstr>자료출처</vt:lpstr>
      <vt:lpstr>Future Work</vt:lpstr>
      <vt:lpstr>Future Work</vt:lpstr>
      <vt:lpstr>Future Work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Eunchan Kim</cp:lastModifiedBy>
  <cp:revision>1</cp:revision>
  <dcterms:modified xsi:type="dcterms:W3CDTF">2024-12-21T09:18:23Z</dcterms:modified>
</cp:coreProperties>
</file>